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8" r:id="rId4"/>
    <p:sldId id="272" r:id="rId5"/>
    <p:sldId id="278" r:id="rId6"/>
    <p:sldId id="277" r:id="rId7"/>
    <p:sldId id="276" r:id="rId8"/>
    <p:sldId id="275" r:id="rId9"/>
    <p:sldId id="274" r:id="rId10"/>
    <p:sldId id="273" r:id="rId11"/>
    <p:sldId id="271" r:id="rId12"/>
    <p:sldId id="270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E2A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4" autoAdjust="0"/>
  </p:normalViewPr>
  <p:slideViewPr>
    <p:cSldViewPr>
      <p:cViewPr varScale="1">
        <p:scale>
          <a:sx n="104" d="100"/>
          <a:sy n="104" d="100"/>
        </p:scale>
        <p:origin x="-9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066800"/>
            <a:ext cx="6934200" cy="1143000"/>
          </a:xfrm>
          <a:effectLst/>
        </p:spPr>
        <p:txBody>
          <a:bodyPr/>
          <a:lstStyle>
            <a:lvl1pPr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438400"/>
            <a:ext cx="6400800" cy="1295400"/>
          </a:xfrm>
          <a:effectLst/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AC1F3A5-6328-4FB2-B3AA-3E75E4A2708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058" name="Picture 10" descr="pl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0"/>
            <a:ext cx="4240213" cy="474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38D47-1DE6-4025-B5E8-37EAC36F8D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6793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E6FC9-29BD-43D4-BEFA-BD4B84EAB2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9485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79D6A-A49E-401E-B625-4666FF2EA3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6859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6CE24-4802-4D54-95B4-BA344B65EA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3122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0DBC1-E759-4966-8107-C4FA0C63EC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069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E1477-A04E-4867-BCD2-FFC1258259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64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0436A-392B-4C7E-94FD-D88168581C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5491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F960D-7E0F-4A16-8181-649AAE80A3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861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14007-DB48-4964-A027-83B2317A78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13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591E4-4E99-4491-AC09-2C216BD350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7168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9B828C93-AB5E-45D6-9584-70B4815E10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4800" y="1066800"/>
            <a:ext cx="7543800" cy="1143000"/>
          </a:xfrm>
        </p:spPr>
        <p:txBody>
          <a:bodyPr/>
          <a:lstStyle/>
          <a:p>
            <a:r>
              <a:rPr lang="en-US" dirty="0" smtClean="0"/>
              <a:t>Science Safety:</a:t>
            </a:r>
            <a:br>
              <a:rPr lang="en-US" dirty="0" smtClean="0"/>
            </a:br>
            <a:r>
              <a:rPr lang="en-US" dirty="0" smtClean="0"/>
              <a:t>Managing Chemicals</a:t>
            </a:r>
            <a:br>
              <a:rPr lang="en-US" dirty="0" smtClean="0"/>
            </a:br>
            <a:r>
              <a:rPr lang="en-US" dirty="0" smtClean="0"/>
              <a:t>in the Elementary Classroom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3905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 School Safety Roster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sure to understand each of the previous items</a:t>
            </a:r>
          </a:p>
          <a:p>
            <a:r>
              <a:rPr lang="en-US" dirty="0" smtClean="0"/>
              <a:t>Sign the Roster attesting your understanding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01800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the topics in this presentation impact your classroom?</a:t>
            </a:r>
          </a:p>
          <a:p>
            <a:r>
              <a:rPr lang="en-US" dirty="0" smtClean="0"/>
              <a:t>What is one best practice that relates to this topic that you would share with colleagues or our </a:t>
            </a:r>
            <a:br>
              <a:rPr lang="en-US" dirty="0" smtClean="0"/>
            </a:br>
            <a:r>
              <a:rPr lang="en-US" dirty="0" smtClean="0"/>
              <a:t>staff?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How should I identify and manage chemicals for use in the elementary classroom?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Caution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5257800" cy="4114800"/>
          </a:xfrm>
        </p:spPr>
        <p:txBody>
          <a:bodyPr/>
          <a:lstStyle/>
          <a:p>
            <a:r>
              <a:rPr lang="en-US" sz="2800" dirty="0" smtClean="0"/>
              <a:t>The use of chemicals in the elementary science classroom should be very limited</a:t>
            </a:r>
          </a:p>
          <a:p>
            <a:r>
              <a:rPr lang="en-US" sz="2800" dirty="0" smtClean="0"/>
              <a:t>If any items are used, only household items should be used</a:t>
            </a:r>
          </a:p>
          <a:p>
            <a:r>
              <a:rPr lang="en-US" sz="2800" dirty="0" smtClean="0"/>
              <a:t>All chemicals, including household chemicals, must have MSDS sheets present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170" name="Picture 2" descr="http://vixra.files.wordpress.com/2012/02/stop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90500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Purchasing Chemicals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purchase, consult the MSDS and your administration for each chemical </a:t>
            </a:r>
          </a:p>
          <a:p>
            <a:pPr lvl="1"/>
            <a:r>
              <a:rPr lang="en-US" dirty="0" smtClean="0"/>
              <a:t>www.msdsonline.com</a:t>
            </a:r>
          </a:p>
          <a:p>
            <a:r>
              <a:rPr lang="en-US" dirty="0" smtClean="0"/>
              <a:t>MSDS sheets must be kept on file and easily accessible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Generic Chemicals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sz="1800" dirty="0" smtClean="0"/>
              <a:t>Whenever possible, use generic chemicals. Some examples include:</a:t>
            </a:r>
          </a:p>
          <a:p>
            <a:pPr>
              <a:buFont typeface="Wingdings" pitchFamily="2" charset="2"/>
              <a:buChar char="q"/>
            </a:pPr>
            <a:r>
              <a:rPr lang="en-US" sz="1800" dirty="0" smtClean="0"/>
              <a:t>Vinegar (acetic acid)</a:t>
            </a:r>
          </a:p>
          <a:p>
            <a:pPr>
              <a:buFont typeface="Wingdings" pitchFamily="2" charset="2"/>
              <a:buChar char="q"/>
            </a:pPr>
            <a:r>
              <a:rPr lang="en-US" sz="1800" dirty="0" smtClean="0"/>
              <a:t>Aluminum Foil (aluminum metal)</a:t>
            </a:r>
          </a:p>
          <a:p>
            <a:pPr>
              <a:buFont typeface="Wingdings" pitchFamily="2" charset="2"/>
              <a:buChar char="q"/>
            </a:pPr>
            <a:r>
              <a:rPr lang="en-US" sz="1800" dirty="0" smtClean="0"/>
              <a:t>Vitamin C Tablets (ascorbic acid)</a:t>
            </a:r>
          </a:p>
          <a:p>
            <a:pPr>
              <a:buFont typeface="Wingdings" pitchFamily="2" charset="2"/>
              <a:buChar char="q"/>
            </a:pPr>
            <a:r>
              <a:rPr lang="en-US" sz="1800" dirty="0" smtClean="0"/>
              <a:t>Ammonia (ammonium hydroxide, base)</a:t>
            </a:r>
          </a:p>
          <a:p>
            <a:pPr>
              <a:buFont typeface="Wingdings" pitchFamily="2" charset="2"/>
              <a:buChar char="q"/>
            </a:pPr>
            <a:r>
              <a:rPr lang="en-US" sz="1800" dirty="0" smtClean="0"/>
              <a:t>Chalk (calcium carbonate)</a:t>
            </a:r>
          </a:p>
          <a:p>
            <a:pPr>
              <a:buFont typeface="Wingdings" pitchFamily="2" charset="2"/>
              <a:buChar char="q"/>
            </a:pPr>
            <a:r>
              <a:rPr lang="en-US" sz="1800" dirty="0" smtClean="0"/>
              <a:t>Lime (calcium oxide, basic)</a:t>
            </a:r>
          </a:p>
          <a:p>
            <a:pPr>
              <a:buFont typeface="Wingdings" pitchFamily="2" charset="2"/>
              <a:buChar char="q"/>
            </a:pPr>
            <a:r>
              <a:rPr lang="en-US" sz="1800" dirty="0" smtClean="0"/>
              <a:t>Plaster of Paris (calcium sulfate)</a:t>
            </a:r>
          </a:p>
          <a:p>
            <a:pPr>
              <a:buFont typeface="Wingdings" pitchFamily="2" charset="2"/>
              <a:buChar char="q"/>
            </a:pPr>
            <a:r>
              <a:rPr lang="en-US" sz="1800" dirty="0" smtClean="0"/>
              <a:t>Rubbing Alcohol (</a:t>
            </a:r>
            <a:r>
              <a:rPr lang="en-US" sz="1800" dirty="0" smtClean="0"/>
              <a:t>i</a:t>
            </a:r>
            <a:r>
              <a:rPr lang="en-US" sz="1800" dirty="0" smtClean="0"/>
              <a:t>sopropyl alcohol)</a:t>
            </a:r>
          </a:p>
          <a:p>
            <a:pPr>
              <a:buFont typeface="Wingdings" pitchFamily="2" charset="2"/>
              <a:buChar char="q"/>
            </a:pPr>
            <a:r>
              <a:rPr lang="en-US" sz="1800" dirty="0" smtClean="0"/>
              <a:t>Talc (magnesium silicate)</a:t>
            </a:r>
          </a:p>
          <a:p>
            <a:pPr>
              <a:buFont typeface="Wingdings" pitchFamily="2" charset="2"/>
              <a:buChar char="q"/>
            </a:pPr>
            <a:r>
              <a:rPr lang="en-US" sz="1800" dirty="0" smtClean="0"/>
              <a:t>Baking Soda (sodium bicarbonate)</a:t>
            </a:r>
          </a:p>
          <a:p>
            <a:pPr>
              <a:buFont typeface="Wingdings" pitchFamily="2" charset="2"/>
              <a:buChar char="q"/>
            </a:pPr>
            <a:r>
              <a:rPr lang="en-US" sz="1800" dirty="0" smtClean="0"/>
              <a:t>Table Salt (sodium chloride)</a:t>
            </a:r>
          </a:p>
          <a:p>
            <a:pPr>
              <a:buFont typeface="Wingdings" pitchFamily="2" charset="2"/>
              <a:buChar char="q"/>
            </a:pPr>
            <a:r>
              <a:rPr lang="en-US" sz="1800" dirty="0" smtClean="0"/>
              <a:t>Table Sugar (generally sucrose)</a:t>
            </a:r>
          </a:p>
          <a:p>
            <a:pPr>
              <a:buFont typeface="Wingdings" pitchFamily="2" charset="2"/>
              <a:buChar char="q"/>
            </a:pPr>
            <a:r>
              <a:rPr lang="en-US" sz="1800" dirty="0" smtClean="0"/>
              <a:t>Epsom Salts (Magnesium sulfate)</a:t>
            </a:r>
          </a:p>
          <a:p>
            <a:pPr>
              <a:buFont typeface="Wingdings" pitchFamily="2" charset="2"/>
              <a:buChar char="q"/>
            </a:pPr>
            <a:r>
              <a:rPr lang="en-US" sz="1800" dirty="0" smtClean="0"/>
              <a:t>Starch (corn starch)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 the quantity of chemicals purchased to what can be used in a short period of time</a:t>
            </a:r>
          </a:p>
          <a:p>
            <a:r>
              <a:rPr lang="en-US" dirty="0" smtClean="0"/>
              <a:t>Store chemicals (even generic chemicals) in an area that is not accessible to students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Labeling Chemicals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4114800"/>
          </a:xfrm>
        </p:spPr>
        <p:txBody>
          <a:bodyPr/>
          <a:lstStyle/>
          <a:p>
            <a:r>
              <a:rPr lang="en-US" sz="2400" dirty="0" smtClean="0"/>
              <a:t>Indicate the name of the chemical manufacturer or supplier (with address and phone number)</a:t>
            </a:r>
          </a:p>
          <a:p>
            <a:r>
              <a:rPr lang="en-US" sz="2400" dirty="0" smtClean="0"/>
              <a:t>Include the chemical name/trade name on the label</a:t>
            </a:r>
          </a:p>
          <a:p>
            <a:r>
              <a:rPr lang="en-US" sz="2400" dirty="0" smtClean="0"/>
              <a:t>Record the date the chemical was received</a:t>
            </a:r>
          </a:p>
          <a:p>
            <a:r>
              <a:rPr lang="en-US" sz="2400" dirty="0" smtClean="0"/>
              <a:t>Include the appropriate hazard symbol of the NFPA rating</a:t>
            </a:r>
          </a:p>
          <a:p>
            <a:r>
              <a:rPr lang="en-US" sz="2400" dirty="0" smtClean="0"/>
              <a:t>Indicate the strength</a:t>
            </a:r>
          </a:p>
          <a:p>
            <a:r>
              <a:rPr lang="en-US" sz="2400" dirty="0" smtClean="0"/>
              <a:t>Give and highlight emergency/first aid directions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Storing Chemicals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4114800"/>
          </a:xfrm>
        </p:spPr>
        <p:txBody>
          <a:bodyPr/>
          <a:lstStyle/>
          <a:p>
            <a:r>
              <a:rPr lang="en-US" sz="2800" dirty="0" smtClean="0"/>
              <a:t>Separate, locked storage (preferably away from the classroom)</a:t>
            </a:r>
          </a:p>
          <a:p>
            <a:r>
              <a:rPr lang="en-US" sz="2800" dirty="0" smtClean="0"/>
              <a:t>Use appropriate NFPA warning symbols</a:t>
            </a:r>
          </a:p>
          <a:p>
            <a:r>
              <a:rPr lang="en-US" sz="2800" dirty="0" smtClean="0"/>
              <a:t>Maintain a complete inventory</a:t>
            </a:r>
          </a:p>
          <a:p>
            <a:r>
              <a:rPr lang="en-US" sz="2800" dirty="0" smtClean="0"/>
              <a:t>Keep copies of the inventory and MSDS sheets in the storage area with copies to administration and science safety contact</a:t>
            </a:r>
          </a:p>
          <a:p>
            <a:r>
              <a:rPr lang="en-US" sz="2800" dirty="0" smtClean="0"/>
              <a:t>Dispose of chemicals </a:t>
            </a:r>
            <a:r>
              <a:rPr lang="en-US" sz="2800" smtClean="0"/>
              <a:t>properly </a:t>
            </a:r>
            <a:br>
              <a:rPr lang="en-US" sz="2800" smtClean="0"/>
            </a:br>
            <a:r>
              <a:rPr lang="en-US" sz="2800" smtClean="0"/>
              <a:t>(</a:t>
            </a:r>
            <a:r>
              <a:rPr lang="en-US" sz="2800" dirty="0" smtClean="0"/>
              <a:t>contact Dusty Rhodes </a:t>
            </a:r>
            <a:r>
              <a:rPr lang="en-US" sz="2800" smtClean="0"/>
              <a:t>or </a:t>
            </a:r>
            <a:br>
              <a:rPr lang="en-US" sz="2800" smtClean="0"/>
            </a:br>
            <a:r>
              <a:rPr lang="en-US" sz="2800" smtClean="0"/>
              <a:t>district </a:t>
            </a:r>
            <a:r>
              <a:rPr lang="en-US" sz="2800" dirty="0" smtClean="0"/>
              <a:t>safety officer)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otany design template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7C9168D-6B24-4B7A-A0E8-E1D28A8F06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Botany design template</Template>
  <TotalTime>1429</TotalTime>
  <Words>360</Words>
  <Application>Microsoft Office PowerPoint</Application>
  <PresentationFormat>On-screen Show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Botany design template</vt:lpstr>
      <vt:lpstr>Science Safety: Managing Chemicals in the Elementary Classroom</vt:lpstr>
      <vt:lpstr>Key Question</vt:lpstr>
      <vt:lpstr>Caution</vt:lpstr>
      <vt:lpstr>Purchasing Chemicals</vt:lpstr>
      <vt:lpstr>Generic Chemicals</vt:lpstr>
      <vt:lpstr>Inventory</vt:lpstr>
      <vt:lpstr>Labeling Chemicals</vt:lpstr>
      <vt:lpstr>Storing Chemicals</vt:lpstr>
      <vt:lpstr>Slide 9</vt:lpstr>
      <vt:lpstr>Sign School Safety Roster</vt:lpstr>
      <vt:lpstr>Reflection Questions</vt:lpstr>
    </vt:vector>
  </TitlesOfParts>
  <Company>Onslow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Safety: Protective Equipment</dc:title>
  <dc:creator>Michael Elder</dc:creator>
  <cp:keywords/>
  <cp:lastModifiedBy>Michael Elder</cp:lastModifiedBy>
  <cp:revision>20</cp:revision>
  <cp:lastPrinted>1601-01-01T00:00:00Z</cp:lastPrinted>
  <dcterms:created xsi:type="dcterms:W3CDTF">2015-03-16T17:38:28Z</dcterms:created>
  <dcterms:modified xsi:type="dcterms:W3CDTF">2015-03-19T13:31:34Z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TC010900221033</vt:lpwstr>
  </property>
</Properties>
</file>