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80" r:id="rId5"/>
    <p:sldId id="281" r:id="rId6"/>
    <p:sldId id="282" r:id="rId7"/>
    <p:sldId id="278" r:id="rId8"/>
    <p:sldId id="275" r:id="rId9"/>
    <p:sldId id="272" r:id="rId10"/>
    <p:sldId id="274" r:id="rId11"/>
    <p:sldId id="279" r:id="rId12"/>
    <p:sldId id="271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/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/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1F3A5-6328-4FB2-B3AA-3E75E4A270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8D47-1DE6-4025-B5E8-37EAC36F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6FC9-29BD-43D4-BEFA-BD4B84EA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9D6A-A49E-401E-B625-4666FF2EA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E24-4802-4D54-95B4-BA344B6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0DBC1-E759-4966-8107-C4FA0C63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1477-A04E-4867-BCD2-FFC1258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436A-392B-4C7E-94FD-D88168581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60D-7E0F-4A16-8181-649AAE80A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07-DB48-4964-A027-83B2317A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1E4-4E99-4491-AC09-2C216BD35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B828C93-AB5E-45D6-9584-70B4815E1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066800"/>
            <a:ext cx="7543800" cy="1143000"/>
          </a:xfrm>
        </p:spPr>
        <p:txBody>
          <a:bodyPr/>
          <a:lstStyle/>
          <a:p>
            <a:r>
              <a:rPr lang="en-US" dirty="0" smtClean="0"/>
              <a:t>Science Safety:</a:t>
            </a:r>
            <a:br>
              <a:rPr lang="en-US" dirty="0" smtClean="0"/>
            </a:br>
            <a:r>
              <a:rPr lang="en-US" dirty="0" smtClean="0"/>
              <a:t>Elementary Teacher</a:t>
            </a:r>
            <a:br>
              <a:rPr lang="en-US" dirty="0" smtClean="0"/>
            </a:br>
            <a:r>
              <a:rPr lang="en-US" dirty="0" smtClean="0"/>
              <a:t>Legal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0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Duty of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Establish regular inspection schedules and procedures for checking classroom safety and first aid equipment</a:t>
            </a:r>
          </a:p>
          <a:p>
            <a:r>
              <a:rPr lang="en-US" dirty="0" smtClean="0"/>
              <a:t>Follow all school and district safety guidelines concerning proper labeling, storage, handling, and disposal of chemicals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4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School Safety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to understand each of the previous items</a:t>
            </a:r>
          </a:p>
          <a:p>
            <a:r>
              <a:rPr lang="en-US" dirty="0" smtClean="0"/>
              <a:t>Sign the Roster attesting your understanding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0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topics in this presentation impact your classroom?</a:t>
            </a:r>
          </a:p>
          <a:p>
            <a:r>
              <a:rPr lang="en-US" dirty="0" smtClean="0"/>
              <a:t>What is one best practice that relates to this topic that you would share with colleagues or our </a:t>
            </a:r>
            <a:br>
              <a:rPr lang="en-US" dirty="0" smtClean="0"/>
            </a:br>
            <a:r>
              <a:rPr lang="en-US" dirty="0" smtClean="0"/>
              <a:t>staff?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 an elementary teacher, what are my legal considerations/responsibilities for science safety?</a:t>
            </a:r>
          </a:p>
          <a:p>
            <a:pPr>
              <a:buNone/>
            </a:pPr>
            <a:r>
              <a:rPr lang="en-US" sz="1800" dirty="0" smtClean="0"/>
              <a:t>{According to the CCSS (Council of State Science Supervisors)}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 are not comprehensive, but representative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6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27" y="152400"/>
            <a:ext cx="7772400" cy="1143000"/>
          </a:xfrm>
        </p:spPr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Definition: Conduct that falls below a standard of care established by law or profession to protect others from an unreasonable risk or harm; failure to exercise due care</a:t>
            </a:r>
          </a:p>
          <a:p>
            <a:r>
              <a:rPr lang="en-US" dirty="0" smtClean="0"/>
              <a:t>In the absence of laws or local policies, the standard of care set by the NSTA, NABT, ACS, or </a:t>
            </a:r>
            <a:br>
              <a:rPr lang="en-US" dirty="0" smtClean="0"/>
            </a:br>
            <a:r>
              <a:rPr lang="en-US" dirty="0" smtClean="0"/>
              <a:t>CSSS is the standard</a:t>
            </a:r>
          </a:p>
        </p:txBody>
      </p:sp>
    </p:spTree>
    <p:extLst>
      <p:ext uri="{BB962C8B-B14F-4D97-AF65-F5344CB8AC3E}">
        <p14:creationId xmlns:p14="http://schemas.microsoft.com/office/powerpoint/2010/main" val="35506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good judgment</a:t>
            </a:r>
          </a:p>
          <a:p>
            <a:r>
              <a:rPr lang="en-US" dirty="0" smtClean="0"/>
              <a:t>As questions regarding concerns</a:t>
            </a:r>
          </a:p>
          <a:p>
            <a:r>
              <a:rPr lang="en-US" dirty="0" smtClean="0"/>
              <a:t>Raise issues or concerns regarding foreseeable hazards </a:t>
            </a:r>
          </a:p>
          <a:p>
            <a:r>
              <a:rPr lang="en-US" dirty="0" smtClean="0"/>
              <a:t>Precautions taken should be documented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4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Duty of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Includes adequate direction prior to conducing an activity, investigation, or field experience</a:t>
            </a:r>
          </a:p>
          <a:p>
            <a:pPr lvl="1"/>
            <a:r>
              <a:rPr lang="en-US" dirty="0" smtClean="0"/>
              <a:t>Corresponds to the situation, the setting, and the developmental level of students</a:t>
            </a:r>
          </a:p>
          <a:p>
            <a:pPr lvl="1"/>
            <a:r>
              <a:rPr lang="en-US" dirty="0" smtClean="0"/>
              <a:t>Addresses foreseeable dangers and risks</a:t>
            </a:r>
          </a:p>
          <a:p>
            <a:pPr lvl="1"/>
            <a:r>
              <a:rPr lang="en-US" dirty="0" smtClean="0"/>
              <a:t>Outlines proper procedures/techniques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6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of Supervision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by professional, legal, and district guidelines to ensure students behave properly in light of any foreseeable risks</a:t>
            </a:r>
          </a:p>
          <a:p>
            <a:pPr lvl="1"/>
            <a:r>
              <a:rPr lang="en-US" dirty="0" smtClean="0"/>
              <a:t>Instruct students on proper behavior</a:t>
            </a:r>
          </a:p>
          <a:p>
            <a:pPr lvl="1"/>
            <a:r>
              <a:rPr lang="en-US" dirty="0" smtClean="0"/>
              <a:t>Correct misbehavior</a:t>
            </a:r>
          </a:p>
          <a:p>
            <a:pPr lvl="1"/>
            <a:r>
              <a:rPr lang="en-US" dirty="0" smtClean="0"/>
              <a:t>As risk increases, supervision </a:t>
            </a:r>
            <a:br>
              <a:rPr lang="en-US" dirty="0" smtClean="0"/>
            </a:br>
            <a:r>
              <a:rPr lang="en-US" dirty="0" smtClean="0"/>
              <a:t>should also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9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of Supervision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younger the student, the more supervision and assistance</a:t>
            </a:r>
          </a:p>
          <a:p>
            <a:r>
              <a:rPr lang="en-US" dirty="0" smtClean="0"/>
              <a:t>Never leave students unsupervised</a:t>
            </a:r>
          </a:p>
          <a:p>
            <a:r>
              <a:rPr lang="en-US" dirty="0" smtClean="0"/>
              <a:t>When conducting field experiences/trips a higher level of supervision is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8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Duty of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dirty="0" smtClean="0"/>
              <a:t>Includes ensuring a safe environment for students and teachers</a:t>
            </a:r>
          </a:p>
          <a:p>
            <a:pPr lvl="1"/>
            <a:r>
              <a:rPr lang="en-US" dirty="0" smtClean="0"/>
              <a:t>Never use defective or inappropriately sized equipment</a:t>
            </a:r>
          </a:p>
          <a:p>
            <a:pPr lvl="1"/>
            <a:r>
              <a:rPr lang="en-US" dirty="0" smtClean="0"/>
              <a:t>File written reports with administration for maintenance of potentially hazardous or defective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64387"/>
      </p:ext>
    </p:extLst>
  </p:cSld>
  <p:clrMapOvr>
    <a:masterClrMapping/>
  </p:clrMapOvr>
</p:sld>
</file>

<file path=ppt/theme/theme1.xml><?xml version="1.0" encoding="utf-8"?>
<a:theme xmlns:a="http://schemas.openxmlformats.org/drawingml/2006/main" name="Botany design templat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9168D-6B24-4B7A-A0E8-E1D28A8F0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Botany design template</Template>
  <TotalTime>1422</TotalTime>
  <Words>333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Verdana</vt:lpstr>
      <vt:lpstr>Botany design template</vt:lpstr>
      <vt:lpstr>Science Safety: Elementary Teacher Legal Considerations</vt:lpstr>
      <vt:lpstr>Key Question</vt:lpstr>
      <vt:lpstr>Overview</vt:lpstr>
      <vt:lpstr>Negligence</vt:lpstr>
      <vt:lpstr>Expectations</vt:lpstr>
      <vt:lpstr>Duty of Instruction</vt:lpstr>
      <vt:lpstr>Duty of Supervision</vt:lpstr>
      <vt:lpstr>Duty of Supervision</vt:lpstr>
      <vt:lpstr>Duty of Maintenance</vt:lpstr>
      <vt:lpstr>Duty of Maintenance</vt:lpstr>
      <vt:lpstr>Sign School Safety Roster</vt:lpstr>
      <vt:lpstr>Reflection Questions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Safety: Protective Equipment</dc:title>
  <dc:creator>Michael Elder</dc:creator>
  <cp:keywords/>
  <cp:lastModifiedBy>Michael Elder</cp:lastModifiedBy>
  <cp:revision>23</cp:revision>
  <cp:lastPrinted>1601-01-01T00:00:00Z</cp:lastPrinted>
  <dcterms:created xsi:type="dcterms:W3CDTF">2015-03-16T17:38:28Z</dcterms:created>
  <dcterms:modified xsi:type="dcterms:W3CDTF">2015-03-30T18:00:41Z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