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80" r:id="rId16"/>
    <p:sldId id="28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38688-E5D1-4F06-A302-4E6E5831A86C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B3A1-630A-40F2-8089-93CDF17FD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is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8B64-D7C2-4F61-BACE-BD52A73295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8B64-D7C2-4F61-BACE-BD52A73295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8B64-D7C2-4F61-BACE-BD52A73295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A39A2-B211-41BA-9443-9ACA2986D53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60E52A-6E1E-4428-9A4C-5DBB78088B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edxtalks.ted.com/video/The-Future-Of-STEM-Education-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2cmOJEFaZ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topeducationdegrees.org/ste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Why is STEM education Important?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STEAM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STEM Lessons: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Rigorous</a:t>
            </a:r>
          </a:p>
          <a:p>
            <a:r>
              <a:rPr lang="en-US" dirty="0" smtClean="0">
                <a:latin typeface="+mj-lt"/>
              </a:rPr>
              <a:t>Standards-based</a:t>
            </a:r>
          </a:p>
          <a:p>
            <a:r>
              <a:rPr lang="en-US" dirty="0" smtClean="0">
                <a:latin typeface="+mj-lt"/>
              </a:rPr>
              <a:t>Integrated: STEM (especially T and E)</a:t>
            </a:r>
          </a:p>
          <a:p>
            <a:r>
              <a:rPr lang="en-US" dirty="0" smtClean="0">
                <a:latin typeface="+mj-lt"/>
              </a:rPr>
              <a:t>Project-based</a:t>
            </a:r>
          </a:p>
          <a:p>
            <a:r>
              <a:rPr lang="en-US" dirty="0" smtClean="0">
                <a:latin typeface="+mj-lt"/>
              </a:rPr>
              <a:t>Collaborative</a:t>
            </a:r>
          </a:p>
          <a:p>
            <a:r>
              <a:rPr lang="en-US" dirty="0" smtClean="0">
                <a:latin typeface="+mj-lt"/>
              </a:rPr>
              <a:t>Problem-Solving</a:t>
            </a:r>
          </a:p>
          <a:p>
            <a:r>
              <a:rPr lang="en-US" dirty="0" smtClean="0">
                <a:latin typeface="+mj-lt"/>
              </a:rPr>
              <a:t>Authentic and “Real World”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7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" y="14478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Thermometer,</a:t>
                      </a:r>
                    </a:p>
                    <a:p>
                      <a:pPr algn="ctr"/>
                      <a:r>
                        <a:rPr lang="en-US" dirty="0" smtClean="0"/>
                        <a:t>Radiometer,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r>
                        <a:rPr lang="en-US" baseline="0" dirty="0" smtClean="0"/>
                        <a:t>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Ratios, Rates, and Proportions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ardboard-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924174"/>
            <a:ext cx="2667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STEM-</a:t>
            </a:r>
            <a:r>
              <a:rPr lang="en-US" dirty="0" err="1" smtClean="0"/>
              <a:t>ifying</a:t>
            </a:r>
            <a:r>
              <a:rPr lang="en-US" dirty="0" smtClean="0"/>
              <a:t> a lesson: </a:t>
            </a:r>
            <a:br>
              <a:rPr lang="en-US" dirty="0" smtClean="0"/>
            </a:br>
            <a:r>
              <a:rPr lang="en-US" dirty="0" smtClean="0"/>
              <a:t>Strawberry DNA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86000"/>
            <a:ext cx="8229600" cy="4191000"/>
          </a:xfrm>
        </p:spPr>
        <p:txBody>
          <a:bodyPr>
            <a:normAutofit/>
          </a:bodyPr>
          <a:lstStyle/>
          <a:p>
            <a:pPr marL="457200" lvl="1"/>
            <a:r>
              <a:rPr lang="en-US" sz="2800" dirty="0" smtClean="0">
                <a:latin typeface="+mj-lt"/>
              </a:rPr>
              <a:t>Engineering</a:t>
            </a:r>
          </a:p>
          <a:p>
            <a:pPr marL="722376" lvl="2"/>
            <a:r>
              <a:rPr lang="en-US" sz="2400" dirty="0" smtClean="0">
                <a:latin typeface="+mj-lt"/>
              </a:rPr>
              <a:t>developing a kit to extract most DNA at least cost (process engineering)</a:t>
            </a:r>
          </a:p>
          <a:p>
            <a:pPr marL="722376" lvl="2"/>
            <a:endParaRPr lang="en-US" dirty="0" smtClean="0">
              <a:latin typeface="+mj-lt"/>
            </a:endParaRPr>
          </a:p>
          <a:p>
            <a:pPr marL="457200" lvl="1"/>
            <a:r>
              <a:rPr lang="en-US" sz="2800" dirty="0" smtClean="0">
                <a:latin typeface="+mj-lt"/>
              </a:rPr>
              <a:t>Math</a:t>
            </a:r>
          </a:p>
          <a:p>
            <a:pPr marL="722376" lvl="2"/>
            <a:r>
              <a:rPr lang="en-US" sz="2400" dirty="0" smtClean="0">
                <a:latin typeface="+mj-lt"/>
              </a:rPr>
              <a:t>cost of extraction/unit of DNA</a:t>
            </a:r>
          </a:p>
          <a:p>
            <a:pPr marL="722376" lvl="2"/>
            <a:r>
              <a:rPr lang="en-US" sz="2400" dirty="0" smtClean="0">
                <a:latin typeface="+mj-lt"/>
              </a:rPr>
              <a:t>mass of DNA extracted/mass of original sample</a:t>
            </a:r>
          </a:p>
          <a:p>
            <a:pPr marL="722376" lvl="2"/>
            <a:r>
              <a:rPr lang="en-US" sz="2400" dirty="0" smtClean="0">
                <a:latin typeface="+mj-lt"/>
              </a:rPr>
              <a:t>business: sell DNA necklaces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800" r="14400"/>
          <a:stretch>
            <a:fillRect/>
          </a:stretch>
        </p:blipFill>
        <p:spPr bwMode="auto">
          <a:xfrm rot="16200000" flipV="1">
            <a:off x="6781851" y="308026"/>
            <a:ext cx="2212975" cy="205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69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STEM-</a:t>
            </a:r>
            <a:r>
              <a:rPr lang="en-US" dirty="0" err="1" smtClean="0"/>
              <a:t>ifying</a:t>
            </a:r>
            <a:r>
              <a:rPr lang="en-US" dirty="0" smtClean="0"/>
              <a:t> a lesson: </a:t>
            </a:r>
            <a:br>
              <a:rPr lang="en-US" dirty="0" smtClean="0"/>
            </a:br>
            <a:r>
              <a:rPr lang="en-US" dirty="0" smtClean="0"/>
              <a:t>Strawberry DNA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457200" lvl="1">
              <a:lnSpc>
                <a:spcPct val="150000"/>
              </a:lnSpc>
            </a:pPr>
            <a:r>
              <a:rPr lang="en-US" sz="2800" dirty="0" smtClean="0">
                <a:latin typeface="+mj-lt"/>
              </a:rPr>
              <a:t>Science: Inquiry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types of strawberry (frozen vs. fresh)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types of sample (banana, strawberry, cheek cells)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 of alcohol (isopropyl vs. ethanol)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concentration of alcohol (70% vs. 91%)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temperature of alcohol (room temp vs. ice-cold)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 of strainer (filter paper vs. cheesecloth)</a:t>
            </a:r>
          </a:p>
          <a:p>
            <a:pPr marL="722376" lvl="2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type of detergent (Dawn vs. Palmolive)</a:t>
            </a: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8400"/>
          <a:stretch>
            <a:fillRect/>
          </a:stretch>
        </p:blipFill>
        <p:spPr bwMode="auto">
          <a:xfrm>
            <a:off x="7067550" y="457200"/>
            <a:ext cx="1695450" cy="207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67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STEM-</a:t>
            </a:r>
            <a:r>
              <a:rPr lang="en-US" dirty="0" err="1" smtClean="0"/>
              <a:t>ifying</a:t>
            </a:r>
            <a:r>
              <a:rPr lang="en-US" dirty="0" smtClean="0"/>
              <a:t> a lesson: </a:t>
            </a:r>
            <a:br>
              <a:rPr lang="en-US" dirty="0" smtClean="0"/>
            </a:br>
            <a:r>
              <a:rPr lang="en-US" dirty="0" smtClean="0"/>
              <a:t>Strawberry DNA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457200" lvl="1"/>
            <a:r>
              <a:rPr lang="en-US" sz="2800" dirty="0" smtClean="0">
                <a:latin typeface="+mj-lt"/>
              </a:rPr>
              <a:t>Technology</a:t>
            </a:r>
          </a:p>
          <a:p>
            <a:pPr marL="722376" lvl="2"/>
            <a:r>
              <a:rPr lang="en-US" sz="2400" dirty="0" smtClean="0">
                <a:latin typeface="+mj-lt"/>
              </a:rPr>
              <a:t>interactive whiteboard</a:t>
            </a:r>
          </a:p>
          <a:p>
            <a:pPr marL="722376" lvl="2"/>
            <a:r>
              <a:rPr lang="en-US" sz="2400" dirty="0" smtClean="0">
                <a:latin typeface="+mj-lt"/>
              </a:rPr>
              <a:t>video clips/simulations</a:t>
            </a:r>
          </a:p>
          <a:p>
            <a:pPr marL="722376" lvl="2"/>
            <a:r>
              <a:rPr lang="en-US" sz="2400" dirty="0" smtClean="0">
                <a:latin typeface="+mj-lt"/>
              </a:rPr>
              <a:t>talk about the technology of DNA extraction ($1000 for your DNA, newspaper articles)</a:t>
            </a:r>
          </a:p>
          <a:p>
            <a:pPr marL="722376" lvl="2"/>
            <a:r>
              <a:rPr lang="en-US" sz="2400" dirty="0" smtClean="0">
                <a:latin typeface="+mj-lt"/>
              </a:rPr>
              <a:t>Documentation/users manual (video/photos/sharing)</a:t>
            </a:r>
          </a:p>
          <a:p>
            <a:pPr marL="722376" lvl="2"/>
            <a:r>
              <a:rPr lang="en-US" sz="2400" dirty="0" smtClean="0">
                <a:latin typeface="+mj-lt"/>
              </a:rPr>
              <a:t>graphing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400" t="17600" r="4800" b="25600"/>
          <a:stretch>
            <a:fillRect/>
          </a:stretch>
        </p:blipFill>
        <p:spPr bwMode="auto">
          <a:xfrm>
            <a:off x="5410200" y="4557689"/>
            <a:ext cx="2917721" cy="15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2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82168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dirty="0"/>
              <a:t>Parachute Drop</a:t>
            </a:r>
          </a:p>
          <a:p>
            <a:pPr marL="45720" indent="0">
              <a:buNone/>
            </a:pPr>
            <a:r>
              <a:rPr lang="en-US" dirty="0"/>
              <a:t>Grades K-1</a:t>
            </a:r>
          </a:p>
          <a:p>
            <a:pPr marL="45720" indent="0">
              <a:buNone/>
            </a:pPr>
            <a:r>
              <a:rPr lang="en-US" u="sng" dirty="0">
                <a:hlinkClick r:id="rId2"/>
              </a:rPr>
              <a:t>http://www.youtube.com/watch?v=p2cmOJEFaZM</a:t>
            </a:r>
            <a:r>
              <a:rPr lang="en-US" dirty="0"/>
              <a:t> (instructional video 8minutes for teacher)</a:t>
            </a:r>
          </a:p>
          <a:p>
            <a:pPr marL="45720" indent="0">
              <a:buNone/>
            </a:pPr>
            <a:r>
              <a:rPr lang="en-US" dirty="0"/>
              <a:t>Purpose:  To explore how different materials react to different forces.</a:t>
            </a:r>
          </a:p>
          <a:p>
            <a:pPr marL="45720" indent="0">
              <a:buNone/>
            </a:pPr>
            <a:r>
              <a:rPr lang="en-US" b="1" u="sng" dirty="0"/>
              <a:t>Guiding Questions: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What is a force?</a:t>
            </a:r>
          </a:p>
          <a:p>
            <a:pPr marL="45720" indent="0">
              <a:buNone/>
            </a:pPr>
            <a:r>
              <a:rPr lang="en-US" dirty="0"/>
              <a:t>What types of forces are there?</a:t>
            </a:r>
          </a:p>
          <a:p>
            <a:pPr marL="45720" indent="0">
              <a:buNone/>
            </a:pPr>
            <a:r>
              <a:rPr lang="en-US" dirty="0"/>
              <a:t>Need guiding questions to lead into the math component and data collection-- ???</a:t>
            </a:r>
          </a:p>
          <a:p>
            <a:pPr marL="45720" indent="0">
              <a:buNone/>
            </a:pPr>
            <a:r>
              <a:rPr lang="en-US" b="1" u="sng" dirty="0"/>
              <a:t>Materials: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Coffee filters</a:t>
            </a:r>
          </a:p>
          <a:p>
            <a:pPr marL="45720" indent="0">
              <a:buNone/>
            </a:pPr>
            <a:r>
              <a:rPr lang="en-US" dirty="0"/>
              <a:t>Thin plastic bag</a:t>
            </a:r>
          </a:p>
          <a:p>
            <a:pPr marL="45720" indent="0">
              <a:buNone/>
            </a:pPr>
            <a:r>
              <a:rPr lang="en-US" dirty="0"/>
              <a:t>Wax paper</a:t>
            </a:r>
          </a:p>
          <a:p>
            <a:pPr marL="45720" indent="0">
              <a:buNone/>
            </a:pPr>
            <a:r>
              <a:rPr lang="en-US" dirty="0"/>
              <a:t>Thin cloth</a:t>
            </a:r>
          </a:p>
          <a:p>
            <a:pPr marL="45720" indent="0">
              <a:buNone/>
            </a:pPr>
            <a:r>
              <a:rPr lang="en-US" dirty="0"/>
              <a:t>Cheesecloth or gauze</a:t>
            </a:r>
          </a:p>
          <a:p>
            <a:pPr marL="45720" indent="0">
              <a:buNone/>
            </a:pPr>
            <a:r>
              <a:rPr lang="en-US" dirty="0"/>
              <a:t>3 to 15 strings for each parachute </a:t>
            </a:r>
          </a:p>
          <a:p>
            <a:pPr marL="45720" indent="0">
              <a:buNone/>
            </a:pPr>
            <a:r>
              <a:rPr lang="en-US" dirty="0"/>
              <a:t>1 heavy paper clip or three identical small weights</a:t>
            </a:r>
          </a:p>
          <a:p>
            <a:pPr marL="45720" indent="0">
              <a:buNone/>
            </a:pPr>
            <a:r>
              <a:rPr lang="en-US" dirty="0"/>
              <a:t>What to Do:</a:t>
            </a:r>
          </a:p>
          <a:p>
            <a:pPr marL="45720" lvl="0" indent="0">
              <a:buNone/>
            </a:pPr>
            <a:r>
              <a:rPr lang="en-US" dirty="0"/>
              <a:t>Cut out three parachute circles, all the same diameter</a:t>
            </a:r>
          </a:p>
          <a:p>
            <a:pPr marL="45720" lvl="0" indent="0">
              <a:buNone/>
            </a:pPr>
            <a:r>
              <a:rPr lang="en-US" dirty="0"/>
              <a:t>Attach 3-15 strings to each parachute.  Use the same number of strings.</a:t>
            </a:r>
          </a:p>
          <a:p>
            <a:pPr marL="45720" lvl="0" indent="0">
              <a:buNone/>
            </a:pPr>
            <a:r>
              <a:rPr lang="en-US" dirty="0"/>
              <a:t>Drop each chute from the same height. (The higher you start the drop, the better your results.) Count how long each parachute takes to reach the ground.</a:t>
            </a:r>
          </a:p>
          <a:p>
            <a:pPr marL="45720" lvl="0" indent="0">
              <a:buNone/>
            </a:pPr>
            <a:r>
              <a:rPr lang="en-US" dirty="0"/>
              <a:t>Collect the data on a board, chart paper or on the computer. </a:t>
            </a:r>
          </a:p>
          <a:p>
            <a:pPr marL="45720" lvl="0" indent="0">
              <a:buNone/>
            </a:pPr>
            <a:r>
              <a:rPr lang="en-US" dirty="0"/>
              <a:t> Which material made the slowest drop? Why?</a:t>
            </a:r>
          </a:p>
          <a:p>
            <a:pPr marL="45720" lvl="0" indent="0">
              <a:buNone/>
            </a:pPr>
            <a:r>
              <a:rPr lang="en-US" dirty="0"/>
              <a:t>Which material made the fastest drop? Why?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1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Digestive System lesson</a:t>
            </a:r>
          </a:p>
          <a:p>
            <a:pPr algn="ctr"/>
            <a:r>
              <a:rPr lang="en-US" sz="3200" dirty="0" smtClean="0"/>
              <a:t>Physical Science 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611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Questions?</a:t>
            </a: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1926" y="731838"/>
            <a:ext cx="4342948" cy="3475037"/>
          </a:xfrm>
          <a:noFill/>
        </p:spPr>
      </p:pic>
    </p:spTree>
    <p:extLst>
      <p:ext uri="{BB962C8B-B14F-4D97-AF65-F5344CB8AC3E}">
        <p14:creationId xmlns:p14="http://schemas.microsoft.com/office/powerpoint/2010/main" val="8977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086600" cy="1828800"/>
          </a:xfrm>
        </p:spPr>
        <p:txBody>
          <a:bodyPr/>
          <a:lstStyle/>
          <a:p>
            <a:pPr algn="ctr"/>
            <a:r>
              <a:rPr lang="en-US" dirty="0" smtClean="0"/>
              <a:t>Review:</a:t>
            </a:r>
            <a:br>
              <a:rPr lang="en-US" dirty="0" smtClean="0"/>
            </a:br>
            <a:r>
              <a:rPr lang="en-US" dirty="0" smtClean="0"/>
              <a:t>What is STEM?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800600"/>
            <a:ext cx="6512511" cy="1066800"/>
          </a:xfrm>
        </p:spPr>
        <p:txBody>
          <a:bodyPr/>
          <a:lstStyle/>
          <a:p>
            <a:r>
              <a:rPr lang="en-US" b="1" dirty="0" smtClean="0"/>
              <a:t>STEM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600200"/>
            <a:ext cx="4724400" cy="4709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Integrates</a:t>
            </a:r>
            <a:r>
              <a:rPr lang="en-US" dirty="0" smtClean="0">
                <a:latin typeface="+mj-lt"/>
              </a:rPr>
              <a:t> the study of Science, Technology, Engineering &amp; Mathematics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Uses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Scientific Inquiry </a:t>
            </a:r>
            <a:r>
              <a:rPr lang="en-US" dirty="0" smtClean="0">
                <a:latin typeface="+mj-lt"/>
              </a:rPr>
              <a:t>&amp;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Engineering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 Design</a:t>
            </a:r>
            <a:r>
              <a:rPr lang="en-US" dirty="0" smtClean="0">
                <a:latin typeface="+mj-lt"/>
              </a:rPr>
              <a:t> as unifying templates or themes</a:t>
            </a:r>
            <a:endParaRPr lang="en-US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22819" y="158234"/>
            <a:ext cx="4265054" cy="4495800"/>
            <a:chOff x="4343400" y="1676400"/>
            <a:chExt cx="4265054" cy="44958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553200" y="2819400"/>
              <a:ext cx="0" cy="2209800"/>
            </a:xfrm>
            <a:prstGeom prst="line">
              <a:avLst/>
            </a:prstGeom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4343400" y="1676400"/>
              <a:ext cx="4265054" cy="4495800"/>
              <a:chOff x="1524000" y="457200"/>
              <a:chExt cx="5221015" cy="5867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590800" y="3810000"/>
                <a:ext cx="1676400" cy="1676400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267200" y="1447800"/>
                <a:ext cx="1828800" cy="2362200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438400" y="1447800"/>
                <a:ext cx="1828800" cy="2362200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267200" y="4003357"/>
                <a:ext cx="1752600" cy="1406843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819400" y="3733800"/>
                <a:ext cx="2819400" cy="0"/>
              </a:xfrm>
              <a:prstGeom prst="line">
                <a:avLst/>
              </a:prstGeom>
              <a:ln w="1270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1713186" y="2895599"/>
                <a:ext cx="1676401" cy="1828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429000" y="457200"/>
                <a:ext cx="1676400" cy="18288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68614" y="2943386"/>
                <a:ext cx="1676401" cy="18288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29000" y="4495800"/>
                <a:ext cx="1676400" cy="18288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24000" y="3505201"/>
                <a:ext cx="1981200" cy="48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4" charset="0"/>
                  </a:rPr>
                  <a:t>Engineering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524908" y="1168560"/>
                <a:ext cx="1447800" cy="48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4" charset="0"/>
                  </a:rPr>
                  <a:t>Science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203935" y="3555299"/>
                <a:ext cx="1447800" cy="48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4" charset="0"/>
                  </a:rPr>
                  <a:t>Math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76598" y="5146458"/>
                <a:ext cx="1905000" cy="48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4" charset="0"/>
                  </a:rPr>
                  <a:t>Technology</a:t>
                </a:r>
                <a:endParaRPr lang="en-US" b="1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9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STEM Education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Emphasizes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-Century Skills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--Critical thinking &amp; problem solving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--Communication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--Collaboration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--Creativity &amp; innovation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b="1" dirty="0" smtClean="0">
                <a:solidFill>
                  <a:srgbClr val="B45F07"/>
                </a:solidFill>
                <a:latin typeface="+mj-lt"/>
              </a:rPr>
              <a:t>Rigorous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B45F07"/>
                </a:solidFill>
                <a:latin typeface="+mj-lt"/>
              </a:rPr>
              <a:t>&amp;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relevant</a:t>
            </a:r>
            <a:r>
              <a:rPr lang="en-US" dirty="0" smtClean="0">
                <a:latin typeface="+mj-lt"/>
              </a:rPr>
              <a:t> learning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5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STEM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Student-centered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Inquiry-based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Integrates Science, Technology, Engineering, and Math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Emphasizes innovation, problem-solving, critical thinking, and collaboration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Rigorous, relevant, and authentic learning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1"/>
            <a:ext cx="4041775" cy="5334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STEM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Teacher-centered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Robotics only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Subjects taught in isolation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Highly specialized for an elite group of students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Only for those interested in Science, Engineering, Technology, or Math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is STEM?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40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086600" cy="1828800"/>
          </a:xfrm>
        </p:spPr>
        <p:txBody>
          <a:bodyPr/>
          <a:lstStyle/>
          <a:p>
            <a:pPr algn="ctr"/>
            <a:r>
              <a:rPr lang="en-US" dirty="0" smtClean="0"/>
              <a:t>Why is STEM Education Important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http://www.topeducationdegrees.org/stem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219200"/>
            <a:ext cx="6515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4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086600" cy="1828800"/>
          </a:xfrm>
        </p:spPr>
        <p:txBody>
          <a:bodyPr/>
          <a:lstStyle/>
          <a:p>
            <a:pPr algn="ctr"/>
            <a:r>
              <a:rPr lang="en-US" dirty="0" smtClean="0"/>
              <a:t>How do I create STEM lessons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E376B-D58C-4615-9038-EC90B2CF96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What does a STEM lesson look like?</a:t>
            </a:r>
            <a:endParaRPr lang="en-US" sz="3200" dirty="0"/>
          </a:p>
        </p:txBody>
      </p:sp>
      <p:pic>
        <p:nvPicPr>
          <p:cNvPr id="13314" name="Picture 2" descr="C:\Documents and Settings\user\Local Settings\Temporary Internet Files\Content.IE5\AJQH2P8H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657143" cy="3657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3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230</TotalTime>
  <Words>524</Words>
  <Application>Microsoft Office PowerPoint</Application>
  <PresentationFormat>On-screen Show (4:3)</PresentationFormat>
  <Paragraphs>129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STEAM Education</vt:lpstr>
      <vt:lpstr>Review: What is STEM?</vt:lpstr>
      <vt:lpstr>STEM Education</vt:lpstr>
      <vt:lpstr>STEM Education </vt:lpstr>
      <vt:lpstr>What is STEM?</vt:lpstr>
      <vt:lpstr>Why is STEM Education Important?</vt:lpstr>
      <vt:lpstr>PowerPoint Presentation</vt:lpstr>
      <vt:lpstr>How do I create STEM lessons? </vt:lpstr>
      <vt:lpstr>Examples</vt:lpstr>
      <vt:lpstr>STEM Lessons: Characteristics</vt:lpstr>
      <vt:lpstr>Heat Transfer</vt:lpstr>
      <vt:lpstr>STEM-ifying a lesson:  Strawberry DNA extraction</vt:lpstr>
      <vt:lpstr>STEM-ifying a lesson:  Strawberry DNA extraction</vt:lpstr>
      <vt:lpstr>STEM-ifying a lesson:  Strawberry DNA extraction</vt:lpstr>
      <vt:lpstr>PowerPoint Presentation</vt:lpstr>
      <vt:lpstr>PowerPoint Presentation</vt:lpstr>
      <vt:lpstr>Questions?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Education</dc:title>
  <dc:creator>Michelle Chadwick</dc:creator>
  <cp:lastModifiedBy>Michelle Chadwick</cp:lastModifiedBy>
  <cp:revision>7</cp:revision>
  <dcterms:created xsi:type="dcterms:W3CDTF">2013-10-08T01:05:14Z</dcterms:created>
  <dcterms:modified xsi:type="dcterms:W3CDTF">2013-10-08T17:09:48Z</dcterms:modified>
</cp:coreProperties>
</file>