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0" y="-89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indent="304800">
              <a:buSzPct val="100000"/>
              <a:defRPr sz="4800" b="1"/>
            </a:lvl1pPr>
            <a:lvl2pPr indent="304800">
              <a:buSzPct val="100000"/>
              <a:defRPr sz="4800" b="1"/>
            </a:lvl2pPr>
            <a:lvl3pPr indent="304800">
              <a:buSzPct val="100000"/>
              <a:defRPr sz="4800" b="1"/>
            </a:lvl3pPr>
            <a:lvl4pPr indent="304800">
              <a:buSzPct val="100000"/>
              <a:defRPr sz="4800" b="1"/>
            </a:lvl4pPr>
            <a:lvl5pPr indent="304800">
              <a:buSzPct val="100000"/>
              <a:defRPr sz="4800" b="1"/>
            </a:lvl5pPr>
            <a:lvl6pPr indent="304800">
              <a:buSzPct val="100000"/>
              <a:defRPr sz="4800" b="1"/>
            </a:lvl6pPr>
            <a:lvl7pPr indent="304800">
              <a:buSzPct val="100000"/>
              <a:defRPr sz="4800" b="1"/>
            </a:lvl7pPr>
            <a:lvl8pPr indent="304800">
              <a:buSzPct val="100000"/>
              <a:defRPr sz="4800" b="1"/>
            </a:lvl8pPr>
            <a:lvl9pPr indent="304800">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marL="0">
              <a:buClr>
                <a:srgbClr val="FFFFFF"/>
              </a:buClr>
              <a:buNone/>
              <a:defRPr>
                <a:solidFill>
                  <a:srgbClr val="FFFFFF"/>
                </a:solidFill>
              </a:defRPr>
            </a:lvl1pPr>
            <a:lvl2pPr marL="0" indent="203200">
              <a:spcBef>
                <a:spcPts val="0"/>
              </a:spcBef>
              <a:buClr>
                <a:srgbClr val="FFFFFF"/>
              </a:buClr>
              <a:buSzPct val="100000"/>
              <a:buNone/>
              <a:defRPr sz="3200">
                <a:solidFill>
                  <a:srgbClr val="FFFFFF"/>
                </a:solidFill>
              </a:defRPr>
            </a:lvl2pPr>
            <a:lvl3pPr marL="0" indent="203200">
              <a:spcBef>
                <a:spcPts val="0"/>
              </a:spcBef>
              <a:buClr>
                <a:srgbClr val="FFFFFF"/>
              </a:buClr>
              <a:buSzPct val="100000"/>
              <a:buNone/>
              <a:defRPr sz="3200">
                <a:solidFill>
                  <a:srgbClr val="FFFFFF"/>
                </a:solidFill>
              </a:defRPr>
            </a:lvl3pPr>
            <a:lvl4pPr marL="0" indent="203200">
              <a:spcBef>
                <a:spcPts val="0"/>
              </a:spcBef>
              <a:buClr>
                <a:srgbClr val="FFFFFF"/>
              </a:buClr>
              <a:buSzPct val="100000"/>
              <a:buNone/>
              <a:defRPr sz="3200">
                <a:solidFill>
                  <a:srgbClr val="FFFFFF"/>
                </a:solidFill>
              </a:defRPr>
            </a:lvl4pPr>
            <a:lvl5pPr marL="0" indent="203200">
              <a:spcBef>
                <a:spcPts val="0"/>
              </a:spcBef>
              <a:buClr>
                <a:srgbClr val="FFFFFF"/>
              </a:buClr>
              <a:buSzPct val="100000"/>
              <a:buNone/>
              <a:defRPr sz="3200">
                <a:solidFill>
                  <a:srgbClr val="FFFFFF"/>
                </a:solidFill>
              </a:defRPr>
            </a:lvl5pPr>
            <a:lvl6pPr marL="0" indent="203200">
              <a:spcBef>
                <a:spcPts val="0"/>
              </a:spcBef>
              <a:buClr>
                <a:srgbClr val="FFFFFF"/>
              </a:buClr>
              <a:buSzPct val="100000"/>
              <a:buNone/>
              <a:defRPr sz="3200">
                <a:solidFill>
                  <a:srgbClr val="FFFFFF"/>
                </a:solidFill>
              </a:defRPr>
            </a:lvl6pPr>
            <a:lvl7pPr marL="0" indent="203200">
              <a:spcBef>
                <a:spcPts val="0"/>
              </a:spcBef>
              <a:buClr>
                <a:srgbClr val="FFFFFF"/>
              </a:buClr>
              <a:buSzPct val="100000"/>
              <a:buNone/>
              <a:defRPr sz="3200">
                <a:solidFill>
                  <a:srgbClr val="FFFFFF"/>
                </a:solidFill>
              </a:defRPr>
            </a:lvl7pPr>
            <a:lvl8pPr marL="0" indent="203200">
              <a:spcBef>
                <a:spcPts val="0"/>
              </a:spcBef>
              <a:buClr>
                <a:srgbClr val="FFFFFF"/>
              </a:buClr>
              <a:buSzPct val="100000"/>
              <a:buNone/>
              <a:defRPr sz="3200">
                <a:solidFill>
                  <a:srgbClr val="FFFFFF"/>
                </a:solidFill>
              </a:defRPr>
            </a:lvl8pPr>
            <a:lvl9pPr marL="0" indent="203200">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marL="0" indent="114300" algn="ctr">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p:spPr>
        <p:txBody>
          <a:bodyPr lIns="91425" tIns="91425" rIns="91425" bIns="91425" anchor="b" anchorCtr="0"/>
          <a:lstStyle>
            <a:lvl1pPr marL="0">
              <a:buClr>
                <a:schemeClr val="lt1"/>
              </a:buClr>
              <a:buSzPct val="100000"/>
              <a:buNone/>
              <a:defRPr sz="3600">
                <a:solidFill>
                  <a:schemeClr val="lt1"/>
                </a:solidFill>
              </a:defRPr>
            </a:lvl1pPr>
            <a:lvl2pPr marL="0" indent="228600">
              <a:buClr>
                <a:schemeClr val="lt1"/>
              </a:buClr>
              <a:buSzPct val="100000"/>
              <a:buNone/>
              <a:defRPr sz="3600">
                <a:solidFill>
                  <a:schemeClr val="lt1"/>
                </a:solidFill>
              </a:defRPr>
            </a:lvl2pPr>
            <a:lvl3pPr marL="0" indent="228600">
              <a:buClr>
                <a:schemeClr val="lt1"/>
              </a:buClr>
              <a:buSzPct val="100000"/>
              <a:buNone/>
              <a:defRPr sz="3600">
                <a:solidFill>
                  <a:schemeClr val="lt1"/>
                </a:solidFill>
              </a:defRPr>
            </a:lvl3pPr>
            <a:lvl4pPr marL="0" indent="228600">
              <a:buClr>
                <a:schemeClr val="lt1"/>
              </a:buClr>
              <a:buSzPct val="100000"/>
              <a:buNone/>
              <a:defRPr sz="3600">
                <a:solidFill>
                  <a:schemeClr val="lt1"/>
                </a:solidFill>
              </a:defRPr>
            </a:lvl4pPr>
            <a:lvl5pPr marL="0" indent="228600">
              <a:buClr>
                <a:schemeClr val="lt1"/>
              </a:buClr>
              <a:buSzPct val="100000"/>
              <a:buNone/>
              <a:defRPr sz="3600">
                <a:solidFill>
                  <a:schemeClr val="lt1"/>
                </a:solidFill>
              </a:defRPr>
            </a:lvl5pPr>
            <a:lvl6pPr marL="0" indent="228600">
              <a:buClr>
                <a:schemeClr val="lt1"/>
              </a:buClr>
              <a:buSzPct val="100000"/>
              <a:buNone/>
              <a:defRPr sz="3600">
                <a:solidFill>
                  <a:schemeClr val="lt1"/>
                </a:solidFill>
              </a:defRPr>
            </a:lvl6pPr>
            <a:lvl7pPr marL="0" indent="228600">
              <a:buClr>
                <a:schemeClr val="lt1"/>
              </a:buClr>
              <a:buSzPct val="100000"/>
              <a:buNone/>
              <a:defRPr sz="3600">
                <a:solidFill>
                  <a:schemeClr val="lt1"/>
                </a:solidFill>
              </a:defRPr>
            </a:lvl7pPr>
            <a:lvl8pPr marL="0" indent="228600">
              <a:buClr>
                <a:schemeClr val="lt1"/>
              </a:buClr>
              <a:buSzPct val="100000"/>
              <a:buNone/>
              <a:defRPr sz="3600">
                <a:solidFill>
                  <a:schemeClr val="lt1"/>
                </a:solidFill>
              </a:defRPr>
            </a:lvl8pPr>
            <a:lvl9pPr marL="0" indent="228600">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139700">
              <a:buClr>
                <a:schemeClr val="lt1"/>
              </a:buClr>
              <a:buSzPct val="100000"/>
              <a:defRPr sz="3200">
                <a:solidFill>
                  <a:schemeClr val="lt1"/>
                </a:solidFill>
              </a:defRPr>
            </a:lvl1pPr>
            <a:lvl2pPr marL="742950" indent="-107950">
              <a:spcBef>
                <a:spcPts val="560"/>
              </a:spcBef>
              <a:buClr>
                <a:schemeClr val="lt1"/>
              </a:buClr>
              <a:buSzPct val="100000"/>
              <a:defRPr sz="2800">
                <a:solidFill>
                  <a:schemeClr val="lt1"/>
                </a:solidFill>
              </a:defRPr>
            </a:lvl2pPr>
            <a:lvl3pPr marL="1143000" indent="-76200">
              <a:spcBef>
                <a:spcPts val="480"/>
              </a:spcBef>
              <a:buClr>
                <a:schemeClr val="lt1"/>
              </a:buClr>
              <a:buSzPct val="100000"/>
              <a:defRPr sz="2400">
                <a:solidFill>
                  <a:schemeClr val="lt1"/>
                </a:solidFill>
              </a:defRPr>
            </a:lvl3pPr>
            <a:lvl4pPr marL="1600200" indent="-101600">
              <a:spcBef>
                <a:spcPts val="400"/>
              </a:spcBef>
              <a:buClr>
                <a:schemeClr val="lt1"/>
              </a:buClr>
              <a:buSzPct val="100000"/>
              <a:defRPr sz="2000">
                <a:solidFill>
                  <a:schemeClr val="lt1"/>
                </a:solidFill>
              </a:defRPr>
            </a:lvl4pPr>
            <a:lvl5pPr marL="2057400" indent="-101600">
              <a:spcBef>
                <a:spcPts val="400"/>
              </a:spcBef>
              <a:buClr>
                <a:schemeClr val="lt1"/>
              </a:buClr>
              <a:buSzPct val="100000"/>
              <a:defRPr sz="2000">
                <a:solidFill>
                  <a:schemeClr val="lt1"/>
                </a:solidFill>
              </a:defRPr>
            </a:lvl5pPr>
            <a:lvl6pPr marL="2514600" indent="-101600">
              <a:spcBef>
                <a:spcPts val="400"/>
              </a:spcBef>
              <a:buClr>
                <a:schemeClr val="lt1"/>
              </a:buClr>
              <a:buSzPct val="100000"/>
              <a:defRPr sz="2000">
                <a:solidFill>
                  <a:schemeClr val="lt1"/>
                </a:solidFill>
              </a:defRPr>
            </a:lvl6pPr>
            <a:lvl7pPr marL="2971800" indent="-101600">
              <a:spcBef>
                <a:spcPts val="400"/>
              </a:spcBef>
              <a:buClr>
                <a:schemeClr val="lt1"/>
              </a:buClr>
              <a:buSzPct val="100000"/>
              <a:defRPr sz="2000">
                <a:solidFill>
                  <a:schemeClr val="lt1"/>
                </a:solidFill>
              </a:defRPr>
            </a:lvl7pPr>
            <a:lvl8pPr marL="3429000" indent="-101600">
              <a:spcBef>
                <a:spcPts val="400"/>
              </a:spcBef>
              <a:buClr>
                <a:schemeClr val="lt1"/>
              </a:buClr>
              <a:buSzPct val="100000"/>
              <a:defRPr sz="2000">
                <a:solidFill>
                  <a:schemeClr val="lt1"/>
                </a:solidFill>
              </a:defRPr>
            </a:lvl8pPr>
            <a:lvl9pPr marL="3886200" indent="-101600">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eachingchannel.org/videos/pbl-sage-framework-asi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arvel.com/games/play/31/create_your_own_superher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uweohIh_B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onderopolis.org/wonder/what-is-a-jet-stream/" TargetMode="External"/><Relationship Id="rId4" Type="http://schemas.openxmlformats.org/officeDocument/2006/relationships/hyperlink" Target="http://www.weatherwizkids.com/weather-wind.ht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497075" y="1095850"/>
            <a:ext cx="6900899" cy="1096199"/>
          </a:xfrm>
          <a:prstGeom prst="rect">
            <a:avLst/>
          </a:prstGeom>
        </p:spPr>
        <p:txBody>
          <a:bodyPr lIns="91425" tIns="91425" rIns="91425" bIns="91425" anchor="b" anchorCtr="0">
            <a:noAutofit/>
          </a:bodyPr>
          <a:lstStyle/>
          <a:p>
            <a:pPr>
              <a:buNone/>
            </a:pPr>
            <a:r>
              <a:rPr lang="en"/>
              <a:t>STEAM is Elementary</a:t>
            </a:r>
          </a:p>
        </p:txBody>
      </p:sp>
      <p:sp>
        <p:nvSpPr>
          <p:cNvPr id="80" name="Shape 80"/>
          <p:cNvSpPr txBox="1">
            <a:spLocks noGrp="1"/>
          </p:cNvSpPr>
          <p:nvPr>
            <p:ph type="subTitle" idx="1"/>
          </p:nvPr>
        </p:nvSpPr>
        <p:spPr>
          <a:xfrm>
            <a:off x="1997075" y="2251802"/>
            <a:ext cx="6400799" cy="871800"/>
          </a:xfrm>
          <a:prstGeom prst="rect">
            <a:avLst/>
          </a:prstGeom>
        </p:spPr>
        <p:txBody>
          <a:bodyPr lIns="91425" tIns="91425" rIns="91425" bIns="91425" anchor="t" anchorCtr="0">
            <a:noAutofit/>
          </a:bodyPr>
          <a:lstStyle/>
          <a:p>
            <a:pPr>
              <a:buNone/>
            </a:pPr>
            <a:r>
              <a:rPr lang="en"/>
              <a:t>April 21,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Create a PBL</a:t>
            </a:r>
          </a:p>
        </p:txBody>
      </p:sp>
      <p:sp>
        <p:nvSpPr>
          <p:cNvPr id="135" name="Shape 13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1000" rtl="0">
              <a:buClr>
                <a:schemeClr val="lt1"/>
              </a:buClr>
              <a:buSzPct val="166666"/>
              <a:buFont typeface="Arial"/>
              <a:buChar char="•"/>
            </a:pPr>
            <a:r>
              <a:rPr lang="en" sz="2400"/>
              <a:t>What standard(s) do you need to teach?</a:t>
            </a:r>
          </a:p>
          <a:p>
            <a:pPr marL="457200" lvl="0" indent="-381000" rtl="0">
              <a:buClr>
                <a:schemeClr val="lt1"/>
              </a:buClr>
              <a:buSzPct val="166666"/>
              <a:buFont typeface="Arial"/>
              <a:buChar char="•"/>
            </a:pPr>
            <a:r>
              <a:rPr lang="en" sz="2400"/>
              <a:t>What real-world problem or situation can you use to capture students’ interest?</a:t>
            </a:r>
          </a:p>
          <a:p>
            <a:pPr marL="457200" lvl="0" indent="-381000" rtl="0">
              <a:buClr>
                <a:schemeClr val="lt1"/>
              </a:buClr>
              <a:buSzPct val="166666"/>
              <a:buFont typeface="Arial"/>
              <a:buChar char="•"/>
            </a:pPr>
            <a:r>
              <a:rPr lang="en" sz="2400"/>
              <a:t>What real-world scientist/career can be attributed - ecologist? engineer?</a:t>
            </a:r>
          </a:p>
          <a:p>
            <a:pPr marL="457200" lvl="0" indent="-381000" rtl="0">
              <a:buClr>
                <a:schemeClr val="lt1"/>
              </a:buClr>
              <a:buSzPct val="166666"/>
              <a:buFont typeface="Arial"/>
              <a:buChar char="•"/>
            </a:pPr>
            <a:r>
              <a:rPr lang="en" sz="2400"/>
              <a:t>Introduce problem; get feedback from students</a:t>
            </a:r>
          </a:p>
          <a:p>
            <a:pPr marL="457200" lvl="0" indent="-381000">
              <a:buClr>
                <a:schemeClr val="lt1"/>
              </a:buClr>
              <a:buSzPct val="166666"/>
              <a:buFont typeface="Arial"/>
              <a:buChar char="•"/>
            </a:pPr>
            <a:r>
              <a:rPr lang="en" sz="2400"/>
              <a:t>Teacher-student create rubric (what are your must-haves; what would your students add?)</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066700" y="1927603"/>
            <a:ext cx="6879600" cy="857400"/>
          </a:xfrm>
          <a:prstGeom prst="rect">
            <a:avLst/>
          </a:prstGeom>
        </p:spPr>
        <p:txBody>
          <a:bodyPr lIns="91425" tIns="91425" rIns="91425" bIns="91425" anchor="b" anchorCtr="0">
            <a:noAutofit/>
          </a:bodyPr>
          <a:lstStyle/>
          <a:p>
            <a:pPr>
              <a:buNone/>
            </a:pPr>
            <a:r>
              <a:rPr lang="en"/>
              <a:t>Questions and Next Steps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071950" y="1919231"/>
            <a:ext cx="6400799" cy="1102500"/>
          </a:xfrm>
          <a:prstGeom prst="rect">
            <a:avLst/>
          </a:prstGeom>
        </p:spPr>
        <p:txBody>
          <a:bodyPr lIns="91425" tIns="91425" rIns="91425" bIns="91425" anchor="b" anchorCtr="0">
            <a:noAutofit/>
          </a:bodyPr>
          <a:lstStyle/>
          <a:p>
            <a:pPr>
              <a:buNone/>
            </a:pPr>
            <a:r>
              <a:rPr lang="en"/>
              <a:t>Welcome / Review</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78600" y="409149"/>
            <a:ext cx="7851599" cy="1055999"/>
          </a:xfrm>
          <a:prstGeom prst="rect">
            <a:avLst/>
          </a:prstGeom>
        </p:spPr>
        <p:txBody>
          <a:bodyPr lIns="91425" tIns="91425" rIns="91425" bIns="91425" anchor="b" anchorCtr="0">
            <a:noAutofit/>
          </a:bodyPr>
          <a:lstStyle/>
          <a:p>
            <a:pPr>
              <a:buNone/>
            </a:pPr>
            <a:r>
              <a:rPr lang="en"/>
              <a:t>What are the important factors for Project-based Learning Experiences?</a:t>
            </a:r>
          </a:p>
        </p:txBody>
      </p:sp>
      <p:sp>
        <p:nvSpPr>
          <p:cNvPr id="91" name="Shape 91"/>
          <p:cNvSpPr txBox="1">
            <a:spLocks noGrp="1"/>
          </p:cNvSpPr>
          <p:nvPr>
            <p:ph type="body" idx="1"/>
          </p:nvPr>
        </p:nvSpPr>
        <p:spPr>
          <a:xfrm>
            <a:off x="545375" y="1871325"/>
            <a:ext cx="4480499" cy="2481000"/>
          </a:xfrm>
          <a:prstGeom prst="rect">
            <a:avLst/>
          </a:prstGeom>
        </p:spPr>
        <p:txBody>
          <a:bodyPr lIns="91425" tIns="91425" rIns="91425" bIns="91425" anchor="t" anchorCtr="0">
            <a:noAutofit/>
          </a:bodyPr>
          <a:lstStyle/>
          <a:p>
            <a:pPr lvl="0" rtl="0">
              <a:buNone/>
            </a:pPr>
            <a:r>
              <a:rPr lang="en"/>
              <a:t>S - Student Choice</a:t>
            </a:r>
          </a:p>
          <a:p>
            <a:pPr lvl="0" rtl="0">
              <a:buNone/>
            </a:pPr>
            <a:r>
              <a:rPr lang="en"/>
              <a:t>A - Authenticity</a:t>
            </a:r>
          </a:p>
          <a:p>
            <a:pPr lvl="0" rtl="0">
              <a:buNone/>
            </a:pPr>
            <a:r>
              <a:rPr lang="en"/>
              <a:t>G - Global Significance</a:t>
            </a:r>
          </a:p>
          <a:p>
            <a:pPr lvl="0" rtl="0">
              <a:buNone/>
            </a:pPr>
            <a:r>
              <a:rPr lang="en"/>
              <a:t>E - Exhibition</a:t>
            </a:r>
          </a:p>
          <a:p>
            <a:endParaRPr/>
          </a:p>
          <a:p>
            <a:pPr>
              <a:buNone/>
            </a:pPr>
            <a:r>
              <a:rPr lang="en" sz="1000"/>
              <a:t>(Asia Society)</a:t>
            </a:r>
          </a:p>
        </p:txBody>
      </p:sp>
      <p:sp>
        <p:nvSpPr>
          <p:cNvPr id="92" name="Shape 92"/>
          <p:cNvSpPr txBox="1"/>
          <p:nvPr/>
        </p:nvSpPr>
        <p:spPr>
          <a:xfrm>
            <a:off x="5143500" y="2459475"/>
            <a:ext cx="3657600" cy="457200"/>
          </a:xfrm>
          <a:prstGeom prst="rect">
            <a:avLst/>
          </a:prstGeom>
        </p:spPr>
        <p:txBody>
          <a:bodyPr lIns="91425" tIns="91425" rIns="91425" bIns="91425" anchor="t" anchorCtr="0">
            <a:noAutofit/>
          </a:bodyPr>
          <a:lstStyle/>
          <a:p>
            <a:pPr lvl="0" algn="ctr" rtl="0">
              <a:lnSpc>
                <a:spcPct val="115000"/>
              </a:lnSpc>
              <a:buClr>
                <a:schemeClr val="dk1"/>
              </a:buClr>
              <a:buSzPct val="100000"/>
              <a:buFont typeface="Arial"/>
              <a:buNone/>
            </a:pPr>
            <a:r>
              <a:rPr lang="en" sz="1100" u="sng">
                <a:solidFill>
                  <a:schemeClr val="hlink"/>
                </a:solidFill>
                <a:latin typeface="Times New Roman"/>
                <a:ea typeface="Times New Roman"/>
                <a:cs typeface="Times New Roman"/>
                <a:sym typeface="Times New Roman"/>
                <a:hlinkClick r:id="rId3"/>
              </a:rPr>
              <a:t>https://www.teachingchannel.org/videos/pbl-sage-framework-asis</a:t>
            </a: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5"/>
            <a:ext cx="4108800" cy="857400"/>
          </a:xfrm>
          <a:prstGeom prst="rect">
            <a:avLst/>
          </a:prstGeom>
        </p:spPr>
        <p:txBody>
          <a:bodyPr lIns="91425" tIns="91425" rIns="91425" bIns="91425" anchor="b" anchorCtr="0">
            <a:noAutofit/>
          </a:bodyPr>
          <a:lstStyle/>
          <a:p>
            <a:pPr>
              <a:buNone/>
            </a:pPr>
            <a:r>
              <a:rPr lang="en"/>
              <a:t>Marvel Wants You!</a:t>
            </a:r>
          </a:p>
        </p:txBody>
      </p:sp>
      <p:sp>
        <p:nvSpPr>
          <p:cNvPr id="98" name="Shape 9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115000"/>
              </a:lnSpc>
              <a:spcBef>
                <a:spcPts val="600"/>
              </a:spcBef>
              <a:buNone/>
            </a:pPr>
            <a:r>
              <a:rPr lang="en" sz="1800"/>
              <a:t>Your team has been chosen to create new superheroes for a series based on weather events and vocabulary.  Each week you will learn about a weather event/vocabulary term and design a superhero for each with powers he/she would have being that weather event. You will also need to identify what tools the superheroes need to measure this power; your superhero’s allies and enemies; and his/her weaknesses.</a:t>
            </a:r>
          </a:p>
          <a:p>
            <a:pPr lvl="0" rtl="0">
              <a:lnSpc>
                <a:spcPct val="115000"/>
              </a:lnSpc>
              <a:spcBef>
                <a:spcPts val="600"/>
              </a:spcBef>
              <a:buNone/>
            </a:pPr>
            <a:r>
              <a:rPr lang="en" sz="1800"/>
              <a:t>As a fifth- grade class, we will select from the designs and detailed descriptions each team creates, and send them to Marvel with a formal letter requesting a new educational series for kids.</a:t>
            </a:r>
          </a:p>
          <a:p>
            <a:endParaRPr/>
          </a:p>
          <a:p>
            <a:endParaRPr/>
          </a:p>
        </p:txBody>
      </p:sp>
      <p:pic>
        <p:nvPicPr>
          <p:cNvPr id="99" name="Shape 99"/>
          <p:cNvPicPr preferRelativeResize="0"/>
          <p:nvPr/>
        </p:nvPicPr>
        <p:blipFill>
          <a:blip r:embed="rId3"/>
          <a:stretch>
            <a:fillRect/>
          </a:stretch>
        </p:blipFill>
        <p:spPr>
          <a:xfrm>
            <a:off x="5377200" y="353400"/>
            <a:ext cx="824825" cy="709975"/>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Jet Stream - SMARTmarks</a:t>
            </a:r>
          </a:p>
        </p:txBody>
      </p:sp>
      <p:sp>
        <p:nvSpPr>
          <p:cNvPr id="105" name="Shape 10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buNone/>
            </a:pPr>
            <a:r>
              <a:rPr lang="en"/>
              <a:t>S - schema </a:t>
            </a:r>
            <a:r>
              <a:rPr lang="en" sz="1800"/>
              <a:t>(What do you think you know about the jet stream?)</a:t>
            </a:r>
          </a:p>
          <a:p>
            <a:pPr lvl="0" rtl="0">
              <a:buNone/>
            </a:pPr>
            <a:r>
              <a:rPr lang="en"/>
              <a:t>M - misconceptions/ misinformation </a:t>
            </a:r>
          </a:p>
          <a:p>
            <a:pPr marL="457200" lvl="0" indent="457200" rtl="0">
              <a:buNone/>
            </a:pPr>
            <a:r>
              <a:rPr lang="en" sz="1800"/>
              <a:t>(standard itself led to a misconception)</a:t>
            </a:r>
          </a:p>
          <a:p>
            <a:pPr lvl="0" rtl="0">
              <a:buNone/>
            </a:pPr>
            <a:r>
              <a:rPr lang="en"/>
              <a:t>A - art/visual representation </a:t>
            </a:r>
            <a:r>
              <a:rPr lang="en" sz="1800" u="sng">
                <a:solidFill>
                  <a:schemeClr val="hlink"/>
                </a:solidFill>
                <a:hlinkClick r:id="rId3"/>
              </a:rPr>
              <a:t>http://marvel.com/games/play/31/create_your_own_superhero</a:t>
            </a:r>
            <a:r>
              <a:rPr lang="en" sz="1800"/>
              <a:t> </a:t>
            </a:r>
          </a:p>
          <a:p>
            <a:pPr lvl="0" rtl="0">
              <a:buNone/>
            </a:pPr>
            <a:r>
              <a:rPr lang="en"/>
              <a:t>R - reflection/revision</a:t>
            </a:r>
          </a:p>
          <a:p>
            <a:pPr>
              <a:buNone/>
            </a:pPr>
            <a:r>
              <a:rPr lang="en"/>
              <a:t>T - testing framework/examples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4"/>
            <a:ext cx="8229600" cy="767099"/>
          </a:xfrm>
          <a:prstGeom prst="rect">
            <a:avLst/>
          </a:prstGeom>
        </p:spPr>
        <p:txBody>
          <a:bodyPr lIns="91425" tIns="91425" rIns="91425" bIns="91425" anchor="b" anchorCtr="0">
            <a:noAutofit/>
          </a:bodyPr>
          <a:lstStyle/>
          <a:p>
            <a:pPr>
              <a:buNone/>
            </a:pPr>
            <a:r>
              <a:rPr lang="en">
                <a:solidFill>
                  <a:srgbClr val="FFFF00"/>
                </a:solidFill>
              </a:rPr>
              <a:t>Common Core &amp; Essential Standards</a:t>
            </a:r>
          </a:p>
        </p:txBody>
      </p:sp>
      <p:sp>
        <p:nvSpPr>
          <p:cNvPr id="111" name="Shape 111"/>
          <p:cNvSpPr txBox="1">
            <a:spLocks noGrp="1"/>
          </p:cNvSpPr>
          <p:nvPr>
            <p:ph type="body" idx="1"/>
          </p:nvPr>
        </p:nvSpPr>
        <p:spPr>
          <a:xfrm>
            <a:off x="457200" y="876850"/>
            <a:ext cx="8229600" cy="3953699"/>
          </a:xfrm>
          <a:prstGeom prst="rect">
            <a:avLst/>
          </a:prstGeom>
        </p:spPr>
        <p:txBody>
          <a:bodyPr lIns="91425" tIns="91425" rIns="91425" bIns="91425" anchor="t" anchorCtr="0">
            <a:noAutofit/>
          </a:bodyPr>
          <a:lstStyle/>
          <a:p>
            <a:pPr marL="457200" lvl="0" indent="-228600" rtl="0">
              <a:buNone/>
            </a:pPr>
            <a:r>
              <a:rPr lang="en" sz="1200"/>
              <a:t>5.E.1.1 Students know that weather can change from day to day, and that many factors are measured to describe and predict weather conditions. (EG: wind speed and direction, precipitation, temperature and air pressure). Students know that in different </a:t>
            </a:r>
            <a:r>
              <a:rPr lang="en" sz="1200">
                <a:solidFill>
                  <a:srgbClr val="FFFF00"/>
                </a:solidFill>
              </a:rPr>
              <a:t>latitudes and hemispheres</a:t>
            </a:r>
            <a:r>
              <a:rPr lang="en" sz="1200"/>
              <a:t> there are different (and sometimes opposite) seasonal weather patterns. </a:t>
            </a:r>
          </a:p>
          <a:p>
            <a:endParaRPr/>
          </a:p>
          <a:p>
            <a:pPr marL="457200" lvl="0" indent="-228600" rtl="0">
              <a:buNone/>
            </a:pPr>
            <a:r>
              <a:rPr lang="en" sz="1200"/>
              <a:t>5.E.1.2 Students know that one can collect and compare weather data in order to predict the likelihood of a particular weather condition occurring. Students know how to read basic weather instruments:</a:t>
            </a:r>
            <a:r>
              <a:rPr lang="en" sz="1200">
                <a:solidFill>
                  <a:srgbClr val="FFFF00"/>
                </a:solidFill>
              </a:rPr>
              <a:t> thermometer, barometer, anemometer, wind vane, and rain gauge.</a:t>
            </a:r>
            <a:r>
              <a:rPr lang="en" sz="1200"/>
              <a:t> Students also can identify atmospheric conditions (presence and type of clouds [stratus, cirrus, cumulous], fronts) that are associated with predictable weather patterns. Students can make basic weather predictions using these skills. </a:t>
            </a:r>
          </a:p>
          <a:p>
            <a:pPr marL="457200" lvl="0" indent="-228600" rtl="0">
              <a:buClr>
                <a:schemeClr val="dk1"/>
              </a:buClr>
              <a:buSzPct val="91666"/>
              <a:buFont typeface="Arial"/>
              <a:buNone/>
            </a:pPr>
            <a:r>
              <a:rPr lang="en" sz="1200"/>
              <a:t> </a:t>
            </a:r>
          </a:p>
          <a:p>
            <a:pPr marL="457200" lvl="0" indent="-228600" rtl="0">
              <a:buNone/>
            </a:pPr>
            <a:r>
              <a:rPr lang="en" sz="1200"/>
              <a:t>5.E.1.3 Students know that local weather conditions are influenced by global factors such as air and water currents. </a:t>
            </a:r>
            <a:r>
              <a:rPr lang="en" sz="1200">
                <a:solidFill>
                  <a:srgbClr val="FFFF00"/>
                </a:solidFill>
              </a:rPr>
              <a:t>The jet stream is an air current in the upper atmosphere, located over North America that has a powerful influence on the weather conditions there. The jet stream flows from the west to the east and changes location depending on global conditions.</a:t>
            </a:r>
            <a:r>
              <a:rPr lang="en" sz="1200"/>
              <a:t> The Gulf stream is a warm water surface current in the Atlantic ocean that moves from south of Florida up the eastern seaboard and then across the Atlantic. The Gulf stream moderates weather along the eastern seaboard, warming the air and land there during the cooler months. In the Pacific, there is an oscillation of water temperatures known as El Nino/La Nina. This oscillation impacts the climate of North and South America for long periods of time. form over warm ocean water and are caused by global weather patterns.</a:t>
            </a:r>
          </a:p>
          <a:p>
            <a:endParaRP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Resources for developing BK:</a:t>
            </a:r>
          </a:p>
        </p:txBody>
      </p:sp>
      <p:sp>
        <p:nvSpPr>
          <p:cNvPr id="117" name="Shape 117"/>
          <p:cNvSpPr txBox="1">
            <a:spLocks noGrp="1"/>
          </p:cNvSpPr>
          <p:nvPr>
            <p:ph type="body" idx="1"/>
          </p:nvPr>
        </p:nvSpPr>
        <p:spPr>
          <a:xfrm>
            <a:off x="510675" y="1063375"/>
            <a:ext cx="8229600" cy="3767099"/>
          </a:xfrm>
          <a:prstGeom prst="rect">
            <a:avLst/>
          </a:prstGeom>
        </p:spPr>
        <p:txBody>
          <a:bodyPr lIns="91425" tIns="91425" rIns="91425" bIns="91425" anchor="t" anchorCtr="0">
            <a:noAutofit/>
          </a:bodyPr>
          <a:lstStyle/>
          <a:p>
            <a:pPr lvl="0" rtl="0">
              <a:lnSpc>
                <a:spcPct val="115000"/>
              </a:lnSpc>
              <a:spcAft>
                <a:spcPts val="400"/>
              </a:spcAft>
              <a:buClr>
                <a:schemeClr val="dk1"/>
              </a:buClr>
              <a:buSzPct val="61111"/>
              <a:buFont typeface="Arial"/>
              <a:buNone/>
            </a:pPr>
            <a:r>
              <a:rPr lang="en" sz="1800"/>
              <a:t>What is the jet stream and how does it work?</a:t>
            </a:r>
          </a:p>
          <a:p>
            <a:pPr lvl="0" rtl="0">
              <a:buNone/>
            </a:pPr>
            <a:r>
              <a:rPr lang="en" sz="1400" u="sng">
                <a:solidFill>
                  <a:schemeClr val="hlink"/>
                </a:solidFill>
                <a:hlinkClick r:id="rId3"/>
              </a:rPr>
              <a:t>https://www.youtube.com/watch?v=huweohIh_Bw</a:t>
            </a:r>
            <a:r>
              <a:rPr lang="en" sz="1400"/>
              <a:t> </a:t>
            </a:r>
          </a:p>
          <a:p>
            <a:endParaRPr/>
          </a:p>
          <a:p>
            <a:pPr lvl="0" rtl="0">
              <a:buNone/>
            </a:pPr>
            <a:r>
              <a:rPr lang="en" sz="1800"/>
              <a:t>Weather Wiz Kids weather:</a:t>
            </a:r>
          </a:p>
          <a:p>
            <a:endParaRPr/>
          </a:p>
          <a:p>
            <a:pPr lvl="0" rtl="0">
              <a:buNone/>
            </a:pPr>
            <a:r>
              <a:rPr lang="en" sz="1400" u="sng">
                <a:solidFill>
                  <a:schemeClr val="hlink"/>
                </a:solidFill>
                <a:hlinkClick r:id="rId4"/>
              </a:rPr>
              <a:t>http://www.weatherwizkids.com/weather-wind.htm</a:t>
            </a:r>
          </a:p>
          <a:p>
            <a:endParaRPr/>
          </a:p>
          <a:p>
            <a:pPr lvl="0" rtl="0">
              <a:buNone/>
            </a:pPr>
            <a:r>
              <a:rPr lang="en" sz="1800"/>
              <a:t>What is a Jet Stream?</a:t>
            </a:r>
          </a:p>
          <a:p>
            <a:pPr lvl="0" rtl="0">
              <a:buNone/>
            </a:pPr>
            <a:r>
              <a:rPr lang="en" sz="1400" u="sng">
                <a:solidFill>
                  <a:schemeClr val="hlink"/>
                </a:solidFill>
                <a:hlinkClick r:id="rId5"/>
              </a:rPr>
              <a:t>http://wonderopolis.org/wonder/what-is-a-jet-stream/</a:t>
            </a:r>
          </a:p>
          <a:p>
            <a:endParaRPr/>
          </a:p>
          <a:p>
            <a:pPr lvl="0" rtl="0">
              <a:buNone/>
            </a:pPr>
            <a:r>
              <a:rPr lang="en" sz="1800"/>
              <a:t>Hands-on: styrofoam ball with drawing of continents; blue and red ribbon; pins</a:t>
            </a:r>
          </a:p>
          <a:p>
            <a:endParaRPr/>
          </a:p>
          <a:p>
            <a:pPr>
              <a:buNone/>
            </a:pPr>
            <a:r>
              <a:rPr lang="en" sz="1800"/>
              <a:t>US map; red and blue crayons; temperatures across US for a day; red ribbon; tape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PBL Examples:</a:t>
            </a:r>
          </a:p>
        </p:txBody>
      </p:sp>
      <p:sp>
        <p:nvSpPr>
          <p:cNvPr id="123" name="Shape 12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31800" rtl="0">
              <a:buClr>
                <a:schemeClr val="lt1"/>
              </a:buClr>
              <a:buSzPct val="166666"/>
              <a:buFont typeface="Arial"/>
              <a:buChar char="•"/>
            </a:pPr>
            <a:r>
              <a:rPr lang="en"/>
              <a:t>Let’s Go Fly a Kite (2nd)</a:t>
            </a:r>
          </a:p>
          <a:p>
            <a:pPr marL="457200" lvl="0" indent="-431800" rtl="0">
              <a:buClr>
                <a:schemeClr val="lt1"/>
              </a:buClr>
              <a:buSzPct val="166666"/>
              <a:buFont typeface="Arial"/>
              <a:buChar char="•"/>
            </a:pPr>
            <a:r>
              <a:rPr lang="en"/>
              <a:t>Fairytale Rollercoaster (3rd)</a:t>
            </a:r>
          </a:p>
          <a:p>
            <a:pPr marL="457200" lvl="0" indent="-431800" rtl="0">
              <a:buClr>
                <a:schemeClr val="lt1"/>
              </a:buClr>
              <a:buSzPct val="166666"/>
              <a:buFont typeface="Arial"/>
              <a:buChar char="•"/>
            </a:pPr>
            <a:r>
              <a:rPr lang="en"/>
              <a:t>Underground Railroad Quilt Codes (4th)</a:t>
            </a:r>
          </a:p>
          <a:p>
            <a:pPr marL="457200" lvl="0" indent="-431800">
              <a:buClr>
                <a:schemeClr val="lt1"/>
              </a:buClr>
              <a:buSzPct val="166666"/>
              <a:buFont typeface="Arial"/>
              <a:buChar char="•"/>
            </a:pPr>
            <a:r>
              <a:rPr lang="en"/>
              <a:t>How the Frog Got Its Hop (5th)</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Assessing PBLs</a:t>
            </a:r>
          </a:p>
        </p:txBody>
      </p:sp>
      <p:sp>
        <p:nvSpPr>
          <p:cNvPr id="129" name="Shape 12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buNone/>
            </a:pPr>
            <a:r>
              <a:rPr lang="en"/>
              <a:t>Formative - rubric; exit tickets</a:t>
            </a:r>
          </a:p>
          <a:p>
            <a:pPr lvl="0" rtl="0">
              <a:buNone/>
            </a:pPr>
            <a:r>
              <a:rPr lang="en"/>
              <a:t>Summative - rubric</a:t>
            </a:r>
          </a:p>
        </p:txBody>
      </p:sp>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686</Words>
  <Application>Microsoft Office PowerPoint</Application>
  <PresentationFormat>On-screen Show (16:9)</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steps</vt:lpstr>
      <vt:lpstr>STEAM is Elementary</vt:lpstr>
      <vt:lpstr>Welcome / Review</vt:lpstr>
      <vt:lpstr>What are the important factors for Project-based Learning Experiences?</vt:lpstr>
      <vt:lpstr>Marvel Wants You!</vt:lpstr>
      <vt:lpstr>Jet Stream - SMARTmarks</vt:lpstr>
      <vt:lpstr>Common Core &amp; Essential Standards</vt:lpstr>
      <vt:lpstr>Resources for developing BK:</vt:lpstr>
      <vt:lpstr>PBL Examples:</vt:lpstr>
      <vt:lpstr>Assessing PBLs</vt:lpstr>
      <vt:lpstr>Create a PBL</vt:lpstr>
      <vt:lpstr>Questions and 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STEAM is Elementary</dc:title>
  <cp:lastModifiedBy>Michael Elder</cp:lastModifiedBy>
  <cp:revision>1</cp:revision>
  <dcterms:modified xsi:type="dcterms:W3CDTF">2014-04-21T13:40:04Z</dcterms:modified>
</cp:coreProperties>
</file>