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64" r:id="rId3"/>
    <p:sldId id="259" r:id="rId4"/>
    <p:sldId id="257" r:id="rId5"/>
    <p:sldId id="258" r:id="rId6"/>
    <p:sldId id="260" r:id="rId7"/>
    <p:sldId id="261" r:id="rId8"/>
    <p:sldId id="262" r:id="rId9"/>
    <p:sldId id="266" r:id="rId10"/>
    <p:sldId id="265" r:id="rId11"/>
    <p:sldId id="267" r:id="rId12"/>
    <p:sldId id="268" r:id="rId13"/>
    <p:sldId id="271" r:id="rId14"/>
    <p:sldId id="269" r:id="rId15"/>
    <p:sldId id="270" r:id="rId16"/>
    <p:sldId id="274" r:id="rId17"/>
    <p:sldId id="275" r:id="rId18"/>
    <p:sldId id="276" r:id="rId19"/>
    <p:sldId id="277" r:id="rId20"/>
    <p:sldId id="278" r:id="rId21"/>
    <p:sldId id="279" r:id="rId22"/>
    <p:sldId id="281" r:id="rId23"/>
    <p:sldId id="280" r:id="rId24"/>
    <p:sldId id="288" r:id="rId25"/>
    <p:sldId id="289" r:id="rId26"/>
    <p:sldId id="290" r:id="rId27"/>
    <p:sldId id="291" r:id="rId28"/>
    <p:sldId id="292" r:id="rId29"/>
    <p:sldId id="293" r:id="rId30"/>
    <p:sldId id="294" r:id="rId31"/>
    <p:sldId id="282" r:id="rId32"/>
    <p:sldId id="283" r:id="rId33"/>
    <p:sldId id="284" r:id="rId34"/>
    <p:sldId id="285" r:id="rId35"/>
    <p:sldId id="286" r:id="rId36"/>
    <p:sldId id="287" r:id="rId37"/>
    <p:sldId id="272" r:id="rId38"/>
    <p:sldId id="273"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53" autoAdjust="0"/>
  </p:normalViewPr>
  <p:slideViewPr>
    <p:cSldViewPr>
      <p:cViewPr varScale="1">
        <p:scale>
          <a:sx n="47" d="100"/>
          <a:sy n="47" d="100"/>
        </p:scale>
        <p:origin x="-108" y="-25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DC48744-AC6D-4625-9E1E-D87DD67748BE}" type="datetimeFigureOut">
              <a:rPr lang="en-US"/>
              <a:pPr>
                <a:defRPr/>
              </a:pPr>
              <a:t>1/15/2014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EE10D13-A4AD-4228-BB69-4883BE45489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I have used both of these methods to assess what my students know and/or what they have learned about the science topic that we are studying. Although this is much different than a paper/pencil test, it engages students while still requiring them to apply what they know to be successful.  </a:t>
            </a:r>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F41F3D-3497-4BC7-B363-FAEC15DF5349}" type="slidenum">
              <a:rPr lang="en-US" smtClean="0"/>
              <a:pPr/>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For this project to be successful, students must know the types of clouds and the weather associated with those types of clouds. Through class and group discussions, students are required to use their knowledge of weather to participate, which can be assessed informally. Students are required to complete the group handout, where they would analyze the types of clouds and what type of weather would go with them. The students also would write a guided reflection about their painting, telling the process that they went through to create it, as well as how they painted evidence of a specific type of weather. </a:t>
            </a:r>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39B2AD-F08E-400A-86D3-48434E153959}" type="slidenum">
              <a:rPr lang="en-US" smtClean="0"/>
              <a:pPr/>
              <a:t>23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Using Visual Thinking Strategies, the class discusses the painting including: what they might see, smell, and hear if they could step in the painting, how they would feel if they were there, how the volcano impacts the environment, what is the mood of the painting, and what kind of volcano they think Mt. Vesuvius is.</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AD3E02-5E65-43A8-802C-1789B9FF9271}" type="slidenum">
              <a:rPr lang="en-US" smtClean="0"/>
              <a:pPr/>
              <a:t>28</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AD65AD-C5F9-4E11-8E9B-23CD35460775}" type="slidenum">
              <a:rPr lang="en-US" smtClean="0"/>
              <a:pPr/>
              <a:t>29</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As a person without any background in art, I have learned to question, analyze, and appreciate art, which allows me to pass these skills on to my students. I am encouraged to collaborate and plan with the art teacher, as well as other core teachers at my school. I have explored connections between art and science, which allows me to come up with more engaging lessons for my students and introduces them to things that they may never experience otherwise. </a:t>
            </a:r>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CE37D9-68B0-47D8-AF14-CB4863D33669}" type="slidenum">
              <a:rPr lang="en-US" smtClean="0"/>
              <a:pPr/>
              <a:t>38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When trying to find a work of art that related to rocks, I found this image of a crystal formation in a rock, which reminded me a lot of </a:t>
            </a:r>
            <a:r>
              <a:rPr lang="en-US" i="1" smtClean="0"/>
              <a:t>Orange Outline</a:t>
            </a:r>
            <a:r>
              <a:rPr lang="en-US" smtClean="0"/>
              <a:t>. By researching Franz Kline, I learned that Kline liked to take a small picture and paint it to a larger scale. To do this, careful observations are needed, which is also something that I teach in my science class. This painting was not only resembled the crystals in a rock, but also had a lot of texture, which is a word that could be related to both Art and Geology, so it seemed to fit in perfectly with what we were studying. These discoveries allowed me to take this painting and use it to enrich our study of the types of rocks. </a:t>
            </a: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19C639-56AD-4FA9-BBF9-36AC22E65DC4}" type="slidenum">
              <a:rPr lang="en-US" smtClean="0"/>
              <a:pPr/>
              <a:t>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lesson begins by students observing the painting </a:t>
            </a:r>
            <a:r>
              <a:rPr lang="en-US" i="1" smtClean="0"/>
              <a:t>Orange Outline. </a:t>
            </a:r>
            <a:r>
              <a:rPr lang="en-US" smtClean="0"/>
              <a:t>As a class, we discuss this painting, including observations we can make, conclusions that we can draw from the observations, the subject of the painting, etc. Students are encouraged to share their thoughts, ideas, and conclusions. Using this painting, the art topics of texture and scale are introduced. The concept of texture is discussed as it relates to both Geology and art. </a:t>
            </a:r>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B49813-42BE-4149-8AB7-41151C8BB5B7}" type="slidenum">
              <a:rPr lang="en-US" smtClean="0"/>
              <a:pPr/>
              <a:t>10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Before beginning this activity, the students decide what tools they could use to add texture to their paintings. After hearing their thoughts, I provide them with sponges, sand, glitter, and gesso. They are encouraged to pick out their own rock subject and imitate Kline’s process of creating a scaled, texturized painting. </a:t>
            </a:r>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34744B-0870-43C9-B439-15D396FDCCAD}" type="slidenum">
              <a:rPr lang="en-US" smtClean="0"/>
              <a:pPr/>
              <a:t>11</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One way that I assess students on this project is by having them complete a guided reflection. Through the reflection, the students are able to tell me what observations they made about their rock, how their observations led them to conclude what type of rock it is, and the process that they went through to create their painting. I also ask them to reflect on why careful observations are important in both science and art. </a:t>
            </a:r>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C5D106-7BC0-444D-B161-EDC9918D6F4A}" type="slidenum">
              <a:rPr lang="en-US" smtClean="0"/>
              <a:pPr/>
              <a:t>12</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 also use a shared rubric to assess the students’ knowledge of the Geology and Art objectives. This was developed to show students how they can be successful and what is expected of them. I usually share them before the entire painting process begins. </a:t>
            </a: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9836D8-2645-4688-AAB7-6592E7B1873F}" type="slidenum">
              <a:rPr lang="en-US" smtClean="0"/>
              <a:pPr/>
              <a:t>13</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For this lesson, the students are required to use their knowledge of clouds and the weather related to clouds to create a weather report. By using the clues and observations from the painting, the class creates a weather report (including temperature, precipitation, fronts, how to dress, etc)</a:t>
            </a:r>
          </a:p>
          <a:p>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885998-F2E1-4262-8E8E-EA4F30CEF578}" type="slidenum">
              <a:rPr lang="en-US" smtClean="0"/>
              <a:pPr/>
              <a:t>20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Each group is assigned either a French or Italian painting. As a group (and by using a guided handout), students work together to make their own observations and conclusions about the painting. The students then use the observations to create a weather report about the painting. For this to be successful, students must be knowledgeable of the types of clouds and the weather associated with the clouds. Students are encouraged to research weather history for the specific areas to assist them in creating their report. </a:t>
            </a: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32DB95-DEEC-48D2-B972-8F9DAE2D8F21}" type="slidenum">
              <a:rPr lang="en-US" smtClean="0"/>
              <a:pPr/>
              <a:t>21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Besides painting a specific type of cloud, students are also encouraged to add evidence in their painting that shows a specific type of weather. </a:t>
            </a:r>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99391F-1794-4387-B33E-D6B416C66EFA}" type="slidenum">
              <a:rPr lang="en-US" smtClean="0"/>
              <a:pPr/>
              <a:t>22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55CEBDAC-C616-4079-8C17-41A21619AE95}" type="datetimeFigureOut">
              <a:rPr lang="en-US"/>
              <a:pPr>
                <a:defRPr/>
              </a:pPr>
              <a:t>1/15/2014</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30BC1838-2A7F-4E6A-872D-9C767296078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41C0F51-4781-4E9D-8186-70AEC126B813}" type="datetimeFigureOut">
              <a:rPr lang="en-US"/>
              <a:pPr>
                <a:defRPr/>
              </a:pPr>
              <a:t>1/15/2014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69F559B-0F86-45CC-AD1A-3BA63616998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700CE4C-D88C-49A8-9D89-755A068B9A5F}" type="datetimeFigureOut">
              <a:rPr lang="en-US"/>
              <a:pPr>
                <a:defRPr/>
              </a:pPr>
              <a:t>1/15/2014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83CC903-E617-4D30-A871-1416457D5CB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7A9EE1A-07AB-4E12-90AB-00FE91D1CFB6}" type="datetimeFigureOut">
              <a:rPr lang="en-US"/>
              <a:pPr>
                <a:defRPr/>
              </a:pPr>
              <a:t>1/15/2014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76EABE6-6E21-4A9F-8A46-128BAA67B4E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A645D71F-AE04-400B-B55B-8AFA2F6C7001}" type="datetimeFigureOut">
              <a:rPr lang="en-US"/>
              <a:pPr>
                <a:defRPr/>
              </a:pPr>
              <a:t>1/15/2014</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DE3C07EF-DC93-4874-B55C-500A836C1F1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84FFD0B-4297-4AA9-AA04-C645B69F13F4}" type="datetimeFigureOut">
              <a:rPr lang="en-US"/>
              <a:pPr>
                <a:defRPr/>
              </a:pPr>
              <a:t>1/15/2014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8538913-7300-4F97-9E5A-22651B94F22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318DDFDA-D8E8-44BF-95A0-67CE1E9EBDCB}" type="datetimeFigureOut">
              <a:rPr lang="en-US"/>
              <a:pPr>
                <a:defRPr/>
              </a:pPr>
              <a:t>1/15/2014</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5396541A-BB6F-4D52-B49B-AA62BB8B5FE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D5D8674-F8E5-4789-A4EE-90FE4F671878}" type="datetimeFigureOut">
              <a:rPr lang="en-US"/>
              <a:pPr>
                <a:defRPr/>
              </a:pPr>
              <a:t>1/15/2014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8055F4F0-A07A-4884-A313-A691F64128E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F93D3C7-E3FC-458C-85B0-B88F8E91B6E8}" type="datetimeFigureOut">
              <a:rPr lang="en-US"/>
              <a:pPr>
                <a:defRPr/>
              </a:pPr>
              <a:t>1/15/2014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0BDED6B4-E96F-45A7-9FAD-12CA63CD3EF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C2393F0D-E898-4987-A82C-C09F06952729}" type="datetimeFigureOut">
              <a:rPr lang="en-US"/>
              <a:pPr>
                <a:defRPr/>
              </a:pPr>
              <a:t>1/15/2014</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BB14075E-4651-4C37-842B-833509BDFB6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02908E67-C6DC-47FA-B596-C7C72EE82141}" type="datetimeFigureOut">
              <a:rPr lang="en-US"/>
              <a:pPr>
                <a:defRPr/>
              </a:pPr>
              <a:t>1/15/2014</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7072F5C0-5F30-486C-92BE-6D9C7F83B47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7539DD53-40A3-4C78-BBFB-73BEBA7BFD3E}" type="datetimeFigureOut">
              <a:rPr lang="en-US"/>
              <a:pPr>
                <a:defRPr/>
              </a:pPr>
              <a:t>1/15/2014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ED71A7A1-F052-4C61-9795-6B4FE05E29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3" r:id="rId1"/>
    <p:sldLayoutId id="2147483796" r:id="rId2"/>
    <p:sldLayoutId id="2147483804" r:id="rId3"/>
    <p:sldLayoutId id="2147483797" r:id="rId4"/>
    <p:sldLayoutId id="2147483798" r:id="rId5"/>
    <p:sldLayoutId id="2147483799" r:id="rId6"/>
    <p:sldLayoutId id="2147483800" r:id="rId7"/>
    <p:sldLayoutId id="2147483805" r:id="rId8"/>
    <p:sldLayoutId id="2147483806" r:id="rId9"/>
    <p:sldLayoutId id="2147483801" r:id="rId10"/>
    <p:sldLayoutId id="2147483802"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2"/>
          <p:cNvSpPr>
            <a:spLocks noGrp="1"/>
          </p:cNvSpPr>
          <p:nvPr>
            <p:ph type="subTitle" idx="1"/>
          </p:nvPr>
        </p:nvSpPr>
        <p:spPr/>
        <p:txBody>
          <a:bodyPr/>
          <a:lstStyle/>
          <a:p>
            <a:pPr eaLnBrk="1" hangingPunct="1"/>
            <a:r>
              <a:rPr lang="en-US" smtClean="0"/>
              <a:t>Jennifer Rogers</a:t>
            </a:r>
          </a:p>
          <a:p>
            <a:pPr eaLnBrk="1" hangingPunct="1"/>
            <a:r>
              <a:rPr lang="en-US" smtClean="0"/>
              <a:t>6</a:t>
            </a:r>
            <a:r>
              <a:rPr lang="en-US" baseline="30000" smtClean="0"/>
              <a:t>th</a:t>
            </a:r>
            <a:r>
              <a:rPr lang="en-US" smtClean="0"/>
              <a:t> Grade Math/Science Teacher</a:t>
            </a:r>
          </a:p>
          <a:p>
            <a:pPr eaLnBrk="1" hangingPunct="1"/>
            <a:r>
              <a:rPr lang="en-US" smtClean="0"/>
              <a:t>Hunters Creek Middle School</a:t>
            </a:r>
          </a:p>
          <a:p>
            <a:pPr eaLnBrk="1" hangingPunct="1"/>
            <a:endParaRPr lang="en-US" smtClean="0"/>
          </a:p>
        </p:txBody>
      </p:sp>
      <p:sp>
        <p:nvSpPr>
          <p:cNvPr id="6147" name="Title 1"/>
          <p:cNvSpPr>
            <a:spLocks noGrp="1"/>
          </p:cNvSpPr>
          <p:nvPr>
            <p:ph type="ctrTitle"/>
          </p:nvPr>
        </p:nvSpPr>
        <p:spPr>
          <a:xfrm>
            <a:off x="0" y="1506538"/>
            <a:ext cx="9144000" cy="1470025"/>
          </a:xfrm>
        </p:spPr>
        <p:txBody>
          <a:bodyPr/>
          <a:lstStyle/>
          <a:p>
            <a:pPr eaLnBrk="1" hangingPunct="1"/>
            <a:r>
              <a:rPr smtClean="0"/>
              <a:t>Using Art in a Science &amp; Math Classroom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3" descr="orange outline.jpg"/>
          <p:cNvPicPr>
            <a:picLocks noGrp="1" noChangeAspect="1"/>
          </p:cNvPicPr>
          <p:nvPr>
            <p:ph sz="quarter" idx="1"/>
          </p:nvPr>
        </p:nvPicPr>
        <p:blipFill>
          <a:blip r:embed="rId3" cstate="print"/>
          <a:srcRect/>
          <a:stretch>
            <a:fillRect/>
          </a:stretch>
        </p:blipFill>
        <p:spPr>
          <a:xfrm>
            <a:off x="1905000" y="381000"/>
            <a:ext cx="5426075" cy="5181600"/>
          </a:xfrm>
        </p:spPr>
      </p:pic>
      <p:sp>
        <p:nvSpPr>
          <p:cNvPr id="15363" name="Title 1"/>
          <p:cNvSpPr>
            <a:spLocks noGrp="1"/>
          </p:cNvSpPr>
          <p:nvPr>
            <p:ph type="title"/>
          </p:nvPr>
        </p:nvSpPr>
        <p:spPr>
          <a:xfrm>
            <a:off x="152400" y="6019800"/>
            <a:ext cx="4343400" cy="838200"/>
          </a:xfrm>
        </p:spPr>
        <p:txBody>
          <a:bodyPr/>
          <a:lstStyle/>
          <a:p>
            <a:r>
              <a:rPr lang="en-US" i="1" smtClean="0"/>
              <a:t>Orange Outline</a:t>
            </a:r>
            <a:br>
              <a:rPr lang="en-US" i="1" smtClean="0"/>
            </a:br>
            <a:r>
              <a:rPr lang="en-US" smtClean="0"/>
              <a:t>Franz Kline</a:t>
            </a:r>
            <a:endParaRPr lang="en-US" i="1"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152400"/>
            <a:ext cx="8229600" cy="1066800"/>
          </a:xfrm>
        </p:spPr>
        <p:txBody>
          <a:bodyPr/>
          <a:lstStyle/>
          <a:p>
            <a:pPr algn="ctr" eaLnBrk="1" hangingPunct="1"/>
            <a:r>
              <a:rPr lang="en-US" smtClean="0"/>
              <a:t>After discussing </a:t>
            </a:r>
            <a:r>
              <a:rPr lang="en-US" i="1" smtClean="0"/>
              <a:t>Orange Outline…</a:t>
            </a:r>
            <a:endParaRPr lang="en-US" smtClean="0"/>
          </a:p>
        </p:txBody>
      </p:sp>
      <p:sp>
        <p:nvSpPr>
          <p:cNvPr id="16387" name="Content Placeholder 2"/>
          <p:cNvSpPr>
            <a:spLocks noGrp="1"/>
          </p:cNvSpPr>
          <p:nvPr>
            <p:ph sz="half" idx="1"/>
          </p:nvPr>
        </p:nvSpPr>
        <p:spPr>
          <a:xfrm>
            <a:off x="76200" y="1905000"/>
            <a:ext cx="4038600" cy="4525963"/>
          </a:xfrm>
        </p:spPr>
        <p:txBody>
          <a:bodyPr/>
          <a:lstStyle/>
          <a:p>
            <a:pPr eaLnBrk="1" hangingPunct="1"/>
            <a:r>
              <a:rPr lang="en-US" sz="2400" smtClean="0"/>
              <a:t>Students use </a:t>
            </a:r>
            <a:r>
              <a:rPr lang="en-US" sz="2400" i="1" smtClean="0"/>
              <a:t>Orange Outline </a:t>
            </a:r>
            <a:r>
              <a:rPr lang="en-US" sz="2400" smtClean="0"/>
              <a:t>as a guide to create their own scale painting, using a rock as the subject. </a:t>
            </a:r>
          </a:p>
          <a:p>
            <a:pPr eaLnBrk="1" hangingPunct="1"/>
            <a:r>
              <a:rPr lang="en-US" sz="2400" smtClean="0"/>
              <a:t>Students pick out a small portion of their rock to paint, adding layers of paint and other materials to add texture to their paintings. </a:t>
            </a:r>
          </a:p>
          <a:p>
            <a:pPr eaLnBrk="1" hangingPunct="1"/>
            <a:endParaRPr lang="en-US" smtClean="0"/>
          </a:p>
        </p:txBody>
      </p:sp>
      <p:pic>
        <p:nvPicPr>
          <p:cNvPr id="16388" name="Content Placeholder 4" descr="VID00030.jpg"/>
          <p:cNvPicPr>
            <a:picLocks noGrp="1" noChangeAspect="1"/>
          </p:cNvPicPr>
          <p:nvPr>
            <p:ph sz="half" idx="2"/>
          </p:nvPr>
        </p:nvPicPr>
        <p:blipFill>
          <a:blip r:embed="rId3" cstate="print"/>
          <a:srcRect/>
          <a:stretch>
            <a:fillRect/>
          </a:stretch>
        </p:blipFill>
        <p:spPr>
          <a:xfrm>
            <a:off x="4038600" y="1905000"/>
            <a:ext cx="4953000" cy="371475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304800"/>
            <a:ext cx="8839200" cy="1066800"/>
          </a:xfrm>
        </p:spPr>
        <p:txBody>
          <a:bodyPr/>
          <a:lstStyle/>
          <a:p>
            <a:pPr algn="ctr" eaLnBrk="1" hangingPunct="1"/>
            <a:r>
              <a:rPr lang="en-US" smtClean="0"/>
              <a:t>Assessment – How do I know the students met the Learning Goals? </a:t>
            </a:r>
          </a:p>
        </p:txBody>
      </p:sp>
      <p:sp>
        <p:nvSpPr>
          <p:cNvPr id="17411" name="Content Placeholder 2"/>
          <p:cNvSpPr>
            <a:spLocks noGrp="1"/>
          </p:cNvSpPr>
          <p:nvPr>
            <p:ph sz="half" idx="1"/>
          </p:nvPr>
        </p:nvSpPr>
        <p:spPr>
          <a:xfrm>
            <a:off x="0" y="1600200"/>
            <a:ext cx="4267200" cy="5105400"/>
          </a:xfrm>
        </p:spPr>
        <p:txBody>
          <a:bodyPr/>
          <a:lstStyle/>
          <a:p>
            <a:pPr marL="365125" indent="-255588" eaLnBrk="1" hangingPunct="1">
              <a:lnSpc>
                <a:spcPct val="90000"/>
              </a:lnSpc>
              <a:buClr>
                <a:srgbClr val="A28E6A"/>
              </a:buClr>
              <a:buFont typeface="Georgia" pitchFamily="18" charset="0"/>
              <a:buChar char="•"/>
            </a:pPr>
            <a:r>
              <a:rPr lang="en-US" sz="2200" smtClean="0"/>
              <a:t>After students complete their paintings, they compare their paintings to their rock and analyze the process through writing a guided reflection. Questions include:</a:t>
            </a:r>
          </a:p>
          <a:p>
            <a:pPr marL="657225" lvl="1" indent="-246063" eaLnBrk="1" hangingPunct="1">
              <a:lnSpc>
                <a:spcPct val="90000"/>
              </a:lnSpc>
              <a:buFont typeface="Georgia" pitchFamily="18" charset="0"/>
              <a:buChar char="▫"/>
            </a:pPr>
            <a:r>
              <a:rPr lang="en-US" sz="2000" smtClean="0"/>
              <a:t>Describe the texture of your rock</a:t>
            </a:r>
          </a:p>
          <a:p>
            <a:pPr marL="657225" lvl="1" indent="-246063" eaLnBrk="1" hangingPunct="1">
              <a:lnSpc>
                <a:spcPct val="90000"/>
              </a:lnSpc>
              <a:buFont typeface="Georgia" pitchFamily="18" charset="0"/>
              <a:buChar char="▫"/>
            </a:pPr>
            <a:r>
              <a:rPr lang="en-US" sz="2000" smtClean="0"/>
              <a:t>What type of rock do you think your sample is? What observations lead you to believe that? </a:t>
            </a:r>
          </a:p>
          <a:p>
            <a:pPr marL="657225" lvl="1" indent="-246063" eaLnBrk="1" hangingPunct="1">
              <a:lnSpc>
                <a:spcPct val="90000"/>
              </a:lnSpc>
              <a:buFont typeface="Georgia" pitchFamily="18" charset="0"/>
              <a:buChar char="▫"/>
            </a:pPr>
            <a:r>
              <a:rPr lang="en-US" sz="2000" smtClean="0"/>
              <a:t>What tools did you use to create texture in your painting? Explain the process you went through.</a:t>
            </a:r>
          </a:p>
          <a:p>
            <a:pPr marL="657225" lvl="1" indent="-246063" eaLnBrk="1" hangingPunct="1">
              <a:lnSpc>
                <a:spcPct val="90000"/>
              </a:lnSpc>
              <a:buFont typeface="Georgia" pitchFamily="18" charset="0"/>
              <a:buChar char="▫"/>
            </a:pPr>
            <a:r>
              <a:rPr lang="en-US" sz="2000" smtClean="0"/>
              <a:t>How is your painting similar/different to your rock</a:t>
            </a:r>
          </a:p>
          <a:p>
            <a:pPr marL="657225" lvl="1" indent="-246063" eaLnBrk="1" hangingPunct="1">
              <a:lnSpc>
                <a:spcPct val="90000"/>
              </a:lnSpc>
              <a:buFont typeface="Georgia" pitchFamily="18" charset="0"/>
              <a:buChar char="▫"/>
            </a:pPr>
            <a:r>
              <a:rPr lang="en-US" sz="2000" smtClean="0"/>
              <a:t>How are observations used in art and science? Why are they important? </a:t>
            </a:r>
          </a:p>
          <a:p>
            <a:pPr marL="365125" indent="-255588" eaLnBrk="1" hangingPunct="1">
              <a:lnSpc>
                <a:spcPct val="90000"/>
              </a:lnSpc>
              <a:buClr>
                <a:srgbClr val="A28E6A"/>
              </a:buClr>
              <a:buFont typeface="Georgia" pitchFamily="18" charset="0"/>
              <a:buChar char="•"/>
            </a:pPr>
            <a:endParaRPr lang="en-US" sz="2200" smtClean="0"/>
          </a:p>
        </p:txBody>
      </p:sp>
      <p:pic>
        <p:nvPicPr>
          <p:cNvPr id="17412" name="Content Placeholder 4" descr="VID00007.jpg"/>
          <p:cNvPicPr>
            <a:picLocks noGrp="1" noChangeAspect="1"/>
          </p:cNvPicPr>
          <p:nvPr>
            <p:ph sz="half" idx="2"/>
          </p:nvPr>
        </p:nvPicPr>
        <p:blipFill>
          <a:blip r:embed="rId3" cstate="print"/>
          <a:srcRect/>
          <a:stretch>
            <a:fillRect/>
          </a:stretch>
        </p:blipFill>
        <p:spPr>
          <a:xfrm>
            <a:off x="4267200" y="2286000"/>
            <a:ext cx="4581525" cy="3436938"/>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914400" y="-304800"/>
            <a:ext cx="7772400" cy="1143000"/>
          </a:xfrm>
        </p:spPr>
        <p:txBody>
          <a:bodyPr/>
          <a:lstStyle/>
          <a:p>
            <a:pPr algn="ctr"/>
            <a:r>
              <a:rPr lang="en-US" smtClean="0"/>
              <a:t>Assessment Tool - Shared Rubric</a:t>
            </a:r>
          </a:p>
        </p:txBody>
      </p:sp>
      <p:sp>
        <p:nvSpPr>
          <p:cNvPr id="18435" name="Content Placeholder 7"/>
          <p:cNvSpPr>
            <a:spLocks noGrp="1"/>
          </p:cNvSpPr>
          <p:nvPr>
            <p:ph sz="quarter" idx="2"/>
          </p:nvPr>
        </p:nvSpPr>
        <p:spPr>
          <a:xfrm>
            <a:off x="4933950" y="1676400"/>
            <a:ext cx="4210050" cy="4267200"/>
          </a:xfrm>
        </p:spPr>
        <p:txBody>
          <a:bodyPr/>
          <a:lstStyle/>
          <a:p>
            <a:r>
              <a:rPr lang="en-US" sz="3000" smtClean="0"/>
              <a:t>Painting Skill</a:t>
            </a:r>
          </a:p>
          <a:p>
            <a:r>
              <a:rPr lang="en-US" sz="3000" smtClean="0"/>
              <a:t>Creativity</a:t>
            </a:r>
          </a:p>
          <a:p>
            <a:r>
              <a:rPr lang="en-US" sz="3000" smtClean="0"/>
              <a:t>Planning and Explanation</a:t>
            </a:r>
          </a:p>
          <a:p>
            <a:r>
              <a:rPr lang="en-US" sz="3000" smtClean="0"/>
              <a:t>Capturing a Style/Artist</a:t>
            </a:r>
          </a:p>
          <a:p>
            <a:r>
              <a:rPr lang="en-US" sz="3000" smtClean="0"/>
              <a:t>Knowledge of Geology</a:t>
            </a:r>
          </a:p>
        </p:txBody>
      </p:sp>
      <p:pic>
        <p:nvPicPr>
          <p:cNvPr id="18436" name="Content Placeholder 4" descr="VID00019.jpg"/>
          <p:cNvPicPr>
            <a:picLocks noGrp="1" noChangeAspect="1"/>
          </p:cNvPicPr>
          <p:nvPr>
            <p:ph sz="quarter" idx="1"/>
          </p:nvPr>
        </p:nvPicPr>
        <p:blipFill>
          <a:blip r:embed="rId3" cstate="print"/>
          <a:srcRect/>
          <a:stretch>
            <a:fillRect/>
          </a:stretch>
        </p:blipFill>
        <p:spPr>
          <a:xfrm>
            <a:off x="228600" y="1752600"/>
            <a:ext cx="4638675" cy="347821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4" descr="VID00004 (2).jpg"/>
          <p:cNvPicPr>
            <a:picLocks noGrp="1" noChangeAspect="1"/>
          </p:cNvPicPr>
          <p:nvPr>
            <p:ph sz="half" idx="1"/>
          </p:nvPr>
        </p:nvPicPr>
        <p:blipFill>
          <a:blip r:embed="rId2" cstate="print"/>
          <a:srcRect/>
          <a:stretch>
            <a:fillRect/>
          </a:stretch>
        </p:blipFill>
        <p:spPr>
          <a:xfrm>
            <a:off x="0" y="0"/>
            <a:ext cx="4572000" cy="3429000"/>
          </a:xfrm>
        </p:spPr>
      </p:pic>
      <p:pic>
        <p:nvPicPr>
          <p:cNvPr id="19459" name="Content Placeholder 5" descr="VID00006.jpg"/>
          <p:cNvPicPr>
            <a:picLocks noGrp="1" noChangeAspect="1"/>
          </p:cNvPicPr>
          <p:nvPr>
            <p:ph sz="half" idx="2"/>
          </p:nvPr>
        </p:nvPicPr>
        <p:blipFill>
          <a:blip r:embed="rId3" cstate="print"/>
          <a:srcRect/>
          <a:stretch>
            <a:fillRect/>
          </a:stretch>
        </p:blipFill>
        <p:spPr>
          <a:xfrm>
            <a:off x="4470400" y="3352800"/>
            <a:ext cx="4673600" cy="3505200"/>
          </a:xfrm>
        </p:spPr>
      </p:pic>
      <p:sp>
        <p:nvSpPr>
          <p:cNvPr id="7" name="TextBox 6"/>
          <p:cNvSpPr txBox="1"/>
          <p:nvPr/>
        </p:nvSpPr>
        <p:spPr>
          <a:xfrm>
            <a:off x="4724400" y="1524000"/>
            <a:ext cx="4038600" cy="708025"/>
          </a:xfrm>
          <a:prstGeom prst="rect">
            <a:avLst/>
          </a:prstGeom>
          <a:noFill/>
        </p:spPr>
        <p:txBody>
          <a:bodyPr>
            <a:spAutoFit/>
          </a:bodyPr>
          <a:lstStyle/>
          <a:p>
            <a:pPr fontAlgn="auto">
              <a:spcBef>
                <a:spcPts val="0"/>
              </a:spcBef>
              <a:spcAft>
                <a:spcPts val="0"/>
              </a:spcAft>
              <a:defRPr/>
            </a:pPr>
            <a:r>
              <a:rPr lang="en-US" sz="4000" dirty="0">
                <a:latin typeface="+mj-lt"/>
              </a:rPr>
              <a:t>Sample</a:t>
            </a:r>
            <a:r>
              <a:rPr lang="en-US" sz="4000" b="1" dirty="0">
                <a:latin typeface="+mj-lt"/>
              </a:rPr>
              <a:t> </a:t>
            </a:r>
            <a:r>
              <a:rPr lang="en-US" sz="4000" dirty="0">
                <a:latin typeface="+mj-lt"/>
              </a:rPr>
              <a:t>Paintings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4" descr="VID00005 (2).jpg"/>
          <p:cNvPicPr>
            <a:picLocks noGrp="1" noChangeAspect="1"/>
          </p:cNvPicPr>
          <p:nvPr>
            <p:ph sz="half" idx="1"/>
          </p:nvPr>
        </p:nvPicPr>
        <p:blipFill>
          <a:blip r:embed="rId2" cstate="print"/>
          <a:srcRect/>
          <a:stretch>
            <a:fillRect/>
          </a:stretch>
        </p:blipFill>
        <p:spPr>
          <a:xfrm>
            <a:off x="-25400" y="3352800"/>
            <a:ext cx="4673600" cy="3505200"/>
          </a:xfrm>
        </p:spPr>
      </p:pic>
      <p:pic>
        <p:nvPicPr>
          <p:cNvPr id="20483" name="Content Placeholder 5" descr="VID00001.jpg"/>
          <p:cNvPicPr>
            <a:picLocks noGrp="1" noChangeAspect="1"/>
          </p:cNvPicPr>
          <p:nvPr>
            <p:ph sz="half" idx="2"/>
          </p:nvPr>
        </p:nvPicPr>
        <p:blipFill>
          <a:blip r:embed="rId3" cstate="print"/>
          <a:srcRect/>
          <a:stretch>
            <a:fillRect/>
          </a:stretch>
        </p:blipFill>
        <p:spPr>
          <a:xfrm>
            <a:off x="4471988" y="0"/>
            <a:ext cx="4672012" cy="3503613"/>
          </a:xfrm>
        </p:spPr>
      </p:pic>
      <p:sp>
        <p:nvSpPr>
          <p:cNvPr id="7" name="TextBox 6"/>
          <p:cNvSpPr txBox="1"/>
          <p:nvPr/>
        </p:nvSpPr>
        <p:spPr>
          <a:xfrm>
            <a:off x="304800" y="1371600"/>
            <a:ext cx="4038600" cy="708025"/>
          </a:xfrm>
          <a:prstGeom prst="rect">
            <a:avLst/>
          </a:prstGeom>
          <a:noFill/>
        </p:spPr>
        <p:txBody>
          <a:bodyPr>
            <a:spAutoFit/>
          </a:bodyPr>
          <a:lstStyle/>
          <a:p>
            <a:pPr fontAlgn="auto">
              <a:spcBef>
                <a:spcPts val="0"/>
              </a:spcBef>
              <a:spcAft>
                <a:spcPts val="0"/>
              </a:spcAft>
              <a:defRPr/>
            </a:pPr>
            <a:r>
              <a:rPr lang="en-US" sz="4000" dirty="0">
                <a:latin typeface="+mj-lt"/>
              </a:rPr>
              <a:t>Sample</a:t>
            </a:r>
            <a:r>
              <a:rPr lang="en-US" sz="4000" b="1" dirty="0">
                <a:latin typeface="+mj-lt"/>
              </a:rPr>
              <a:t> </a:t>
            </a:r>
            <a:r>
              <a:rPr lang="en-US" sz="4000" dirty="0">
                <a:latin typeface="+mj-lt"/>
              </a:rPr>
              <a:t>Paintings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ubtitle 2"/>
          <p:cNvSpPr>
            <a:spLocks noGrp="1"/>
          </p:cNvSpPr>
          <p:nvPr>
            <p:ph type="subTitle" idx="1"/>
          </p:nvPr>
        </p:nvSpPr>
        <p:spPr>
          <a:xfrm>
            <a:off x="1295400" y="3505200"/>
            <a:ext cx="6400800" cy="1600200"/>
          </a:xfrm>
        </p:spPr>
        <p:txBody>
          <a:bodyPr/>
          <a:lstStyle/>
          <a:p>
            <a:pPr marL="63500" eaLnBrk="1" hangingPunct="1"/>
            <a:r>
              <a:rPr lang="en-US" smtClean="0"/>
              <a:t>A 7</a:t>
            </a:r>
            <a:r>
              <a:rPr lang="en-US" baseline="30000" smtClean="0"/>
              <a:t>th</a:t>
            </a:r>
            <a:r>
              <a:rPr lang="en-US" smtClean="0"/>
              <a:t> grade Science lesson plan where students explore clouds, the weather associated with clouds, and how weather is depicted in paintings. </a:t>
            </a:r>
          </a:p>
        </p:txBody>
      </p:sp>
      <p:sp>
        <p:nvSpPr>
          <p:cNvPr id="21507" name="Title 1"/>
          <p:cNvSpPr>
            <a:spLocks noGrp="1"/>
          </p:cNvSpPr>
          <p:nvPr>
            <p:ph type="ctrTitle"/>
          </p:nvPr>
        </p:nvSpPr>
        <p:spPr>
          <a:xfrm>
            <a:off x="457200" y="1506538"/>
            <a:ext cx="8229600" cy="1470025"/>
          </a:xfrm>
        </p:spPr>
        <p:txBody>
          <a:bodyPr/>
          <a:lstStyle/>
          <a:p>
            <a:pPr eaLnBrk="1" hangingPunct="1"/>
            <a:r>
              <a:rPr smtClean="0"/>
              <a:t>Weather Forecasting and</a:t>
            </a:r>
            <a:br>
              <a:rPr smtClean="0"/>
            </a:br>
            <a:r>
              <a:rPr smtClean="0"/>
              <a:t>Cloud Paintings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normAutofit fontScale="90000"/>
          </a:bodyPr>
          <a:lstStyle/>
          <a:p>
            <a:pPr algn="ctr" eaLnBrk="1" hangingPunct="1">
              <a:defRPr/>
            </a:pPr>
            <a:r>
              <a:rPr lang="en-US" sz="3600" dirty="0" smtClean="0"/>
              <a:t/>
            </a:r>
            <a:br>
              <a:rPr lang="en-US" sz="3600" dirty="0" smtClean="0"/>
            </a:br>
            <a:r>
              <a:rPr lang="en-US" sz="3600" dirty="0" smtClean="0"/>
              <a:t/>
            </a:r>
            <a:br>
              <a:rPr lang="en-US" sz="3600" dirty="0" smtClean="0"/>
            </a:br>
            <a:r>
              <a:rPr lang="en-US" sz="4400" dirty="0" smtClean="0"/>
              <a:t>Essential Standards Connections</a:t>
            </a:r>
            <a:r>
              <a:rPr lang="en-US" sz="3600" dirty="0" smtClean="0"/>
              <a:t/>
            </a:r>
            <a:br>
              <a:rPr lang="en-US" sz="3600" dirty="0" smtClean="0"/>
            </a:br>
            <a:endParaRPr lang="en-US" sz="3200" dirty="0" smtClean="0"/>
          </a:p>
        </p:txBody>
      </p:sp>
      <p:sp>
        <p:nvSpPr>
          <p:cNvPr id="22531" name="Subtitle 1"/>
          <p:cNvSpPr>
            <a:spLocks noGrp="1"/>
          </p:cNvSpPr>
          <p:nvPr>
            <p:ph sz="half" idx="2"/>
          </p:nvPr>
        </p:nvSpPr>
        <p:spPr>
          <a:xfrm>
            <a:off x="4724400" y="1295400"/>
            <a:ext cx="4114800" cy="5562600"/>
          </a:xfrm>
        </p:spPr>
        <p:txBody>
          <a:bodyPr/>
          <a:lstStyle/>
          <a:p>
            <a:pPr marL="365125" indent="-255588" eaLnBrk="1" hangingPunct="1">
              <a:buClr>
                <a:srgbClr val="A28E6A"/>
              </a:buClr>
              <a:buFont typeface="Georgia" pitchFamily="18" charset="0"/>
              <a:buChar char="•"/>
            </a:pPr>
            <a:r>
              <a:rPr lang="en-US" sz="1600" b="1" smtClean="0"/>
              <a:t>Science</a:t>
            </a:r>
            <a:r>
              <a:rPr lang="en-US" sz="1600" smtClean="0"/>
              <a:t/>
            </a:r>
            <a:br>
              <a:rPr lang="en-US" sz="1600" smtClean="0"/>
            </a:br>
            <a:r>
              <a:rPr lang="en-US" sz="1600" smtClean="0"/>
              <a:t>7.E.1.4 - Predict weather conditions and patterns based on information obtained from: Weather data collected from direct observations and measurement (wind speed and direction, air temperature, humidity and air pressure); Weather maps, satellites and radar; Cloud shapes and types and associated elevation. </a:t>
            </a:r>
          </a:p>
          <a:p>
            <a:pPr marL="365125" indent="-255588" eaLnBrk="1" hangingPunct="1">
              <a:buClr>
                <a:srgbClr val="A28E6A"/>
              </a:buClr>
              <a:buFont typeface="Georgia" pitchFamily="18" charset="0"/>
              <a:buChar char="•"/>
            </a:pPr>
            <a:r>
              <a:rPr lang="en-US" sz="1600" b="1" smtClean="0"/>
              <a:t>Visual Arts</a:t>
            </a:r>
            <a:r>
              <a:rPr lang="en-US" sz="1600" smtClean="0"/>
              <a:t/>
            </a:r>
            <a:br>
              <a:rPr lang="en-US" sz="1600" smtClean="0"/>
            </a:br>
            <a:r>
              <a:rPr lang="en-US" sz="1600" smtClean="0"/>
              <a:t>7.V.2.2 - Use observation skills of the environment and personal experiences to create original imagery.</a:t>
            </a:r>
            <a:br>
              <a:rPr lang="en-US" sz="1600" smtClean="0"/>
            </a:br>
            <a:r>
              <a:rPr lang="en-US" sz="1600" smtClean="0"/>
              <a:t>7.V.3.3 - Compare techniques and processes to create art.</a:t>
            </a:r>
            <a:br>
              <a:rPr lang="en-US" sz="1600" smtClean="0"/>
            </a:br>
            <a:r>
              <a:rPr lang="en-US" sz="1600" smtClean="0"/>
              <a:t>7.CX.1.1 - Understand the visual arts in relationship to the geography, history, and culture of modern societies from the emergence of the First Global Age (1450) to the present.</a:t>
            </a:r>
            <a:endParaRPr lang="en-US" sz="1600" smtClean="0">
              <a:solidFill>
                <a:schemeClr val="tx2"/>
              </a:solidFill>
            </a:endParaRPr>
          </a:p>
        </p:txBody>
      </p:sp>
      <p:sp>
        <p:nvSpPr>
          <p:cNvPr id="22532" name="TextBox 8"/>
          <p:cNvSpPr txBox="1">
            <a:spLocks noChangeArrowheads="1"/>
          </p:cNvSpPr>
          <p:nvPr/>
        </p:nvSpPr>
        <p:spPr bwMode="auto">
          <a:xfrm>
            <a:off x="0" y="5257800"/>
            <a:ext cx="3657600" cy="381000"/>
          </a:xfrm>
          <a:prstGeom prst="rect">
            <a:avLst/>
          </a:prstGeom>
          <a:noFill/>
          <a:ln w="9525">
            <a:noFill/>
            <a:miter lim="800000"/>
            <a:headEnd/>
            <a:tailEnd/>
          </a:ln>
        </p:spPr>
        <p:txBody>
          <a:bodyPr>
            <a:spAutoFit/>
          </a:bodyPr>
          <a:lstStyle/>
          <a:p>
            <a:r>
              <a:rPr lang="en-US">
                <a:latin typeface="Georgia" pitchFamily="18" charset="0"/>
              </a:rPr>
              <a:t>Student Product</a:t>
            </a:r>
          </a:p>
        </p:txBody>
      </p:sp>
      <p:pic>
        <p:nvPicPr>
          <p:cNvPr id="22533" name="Content Placeholder 6" descr="could 3.jpg"/>
          <p:cNvPicPr>
            <a:picLocks noGrp="1" noChangeAspect="1"/>
          </p:cNvPicPr>
          <p:nvPr>
            <p:ph sz="half" idx="1"/>
          </p:nvPr>
        </p:nvPicPr>
        <p:blipFill>
          <a:blip r:embed="rId2" cstate="print"/>
          <a:srcRect/>
          <a:stretch>
            <a:fillRect/>
          </a:stretch>
        </p:blipFill>
        <p:spPr>
          <a:xfrm>
            <a:off x="50800" y="1752600"/>
            <a:ext cx="4673600" cy="35052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eaLnBrk="1" hangingPunct="1"/>
            <a:r>
              <a:rPr lang="en-US" smtClean="0"/>
              <a:t/>
            </a:r>
            <a:br>
              <a:rPr lang="en-US" smtClean="0"/>
            </a:br>
            <a:r>
              <a:rPr lang="en-US" smtClean="0"/>
              <a:t/>
            </a:r>
            <a:br>
              <a:rPr lang="en-US" smtClean="0"/>
            </a:br>
            <a:r>
              <a:rPr lang="en-US" smtClean="0"/>
              <a:t>2</a:t>
            </a:r>
            <a:r>
              <a:rPr lang="en-US" baseline="30000" smtClean="0"/>
              <a:t>nd</a:t>
            </a:r>
            <a:r>
              <a:rPr lang="en-US" smtClean="0"/>
              <a:t> and 5</a:t>
            </a:r>
            <a:r>
              <a:rPr lang="en-US" baseline="30000" smtClean="0"/>
              <a:t>th</a:t>
            </a:r>
            <a:r>
              <a:rPr lang="en-US" smtClean="0"/>
              <a:t> Grade Application</a:t>
            </a:r>
            <a:br>
              <a:rPr lang="en-US" smtClean="0"/>
            </a:br>
            <a:endParaRPr lang="en-US" smtClean="0"/>
          </a:p>
        </p:txBody>
      </p:sp>
      <p:sp>
        <p:nvSpPr>
          <p:cNvPr id="23555" name="Subtitle 1"/>
          <p:cNvSpPr>
            <a:spLocks noGrp="1"/>
          </p:cNvSpPr>
          <p:nvPr>
            <p:ph sz="quarter" idx="1"/>
          </p:nvPr>
        </p:nvSpPr>
        <p:spPr>
          <a:xfrm>
            <a:off x="914400" y="1447800"/>
            <a:ext cx="3749675" cy="4572000"/>
          </a:xfrm>
        </p:spPr>
        <p:txBody>
          <a:bodyPr/>
          <a:lstStyle/>
          <a:p>
            <a:pPr eaLnBrk="1" hangingPunct="1"/>
            <a:r>
              <a:rPr lang="en-US" sz="1600" b="1" smtClean="0"/>
              <a:t>Science</a:t>
            </a:r>
            <a:r>
              <a:rPr lang="en-US" sz="1600" smtClean="0"/>
              <a:t/>
            </a:r>
            <a:br>
              <a:rPr lang="en-US" sz="1600" smtClean="0"/>
            </a:br>
            <a:r>
              <a:rPr lang="en-US" sz="1600" smtClean="0"/>
              <a:t>2.E.1.2 - Summarize weather conditions using qualitative and quantitative measures to describe:  Temperature,  Wind direction, Wind speed, Precipitation </a:t>
            </a:r>
          </a:p>
          <a:p>
            <a:pPr eaLnBrk="1" hangingPunct="1">
              <a:buFont typeface="Wingdings 2" pitchFamily="18" charset="2"/>
              <a:buNone/>
            </a:pPr>
            <a:r>
              <a:rPr lang="en-US" sz="1600" smtClean="0"/>
              <a:t>	2.E.1.3  - Compare weather patterns that occur over time and relate observable patterns to time of day and time of year.</a:t>
            </a:r>
          </a:p>
          <a:p>
            <a:pPr eaLnBrk="1" hangingPunct="1">
              <a:buFont typeface="Wingdings 2" pitchFamily="18" charset="2"/>
              <a:buNone/>
            </a:pPr>
            <a:r>
              <a:rPr lang="en-US" sz="1600" smtClean="0"/>
              <a:t>	2.E.1.4 - Recognize the tools that scientists use for observing, recording, and predicting weather changes from day to day and during the seasons.</a:t>
            </a:r>
          </a:p>
          <a:p>
            <a:pPr eaLnBrk="1" hangingPunct="1"/>
            <a:r>
              <a:rPr lang="en-US" sz="1600" b="1" smtClean="0"/>
              <a:t>Visual Arts</a:t>
            </a:r>
            <a:r>
              <a:rPr lang="en-US" sz="1600" smtClean="0"/>
              <a:t/>
            </a:r>
            <a:br>
              <a:rPr lang="en-US" sz="1600" smtClean="0"/>
            </a:br>
            <a:r>
              <a:rPr lang="en-US" sz="1600" smtClean="0"/>
              <a:t>2.V.2.3 - Create art from real and imaginary sources of inspiration. 	</a:t>
            </a:r>
            <a:br>
              <a:rPr lang="en-US" sz="1600" smtClean="0"/>
            </a:br>
            <a:r>
              <a:rPr lang="en-US" sz="1600" smtClean="0"/>
              <a:t>2.CR.1.1 - Use art terminology to describe art in terms of subject and physical characteristics. 	</a:t>
            </a:r>
            <a:br>
              <a:rPr lang="en-US" sz="1600" smtClean="0"/>
            </a:br>
            <a:endParaRPr lang="en-US" sz="1600" smtClean="0">
              <a:solidFill>
                <a:schemeClr val="tx2"/>
              </a:solidFill>
            </a:endParaRPr>
          </a:p>
        </p:txBody>
      </p:sp>
      <p:sp>
        <p:nvSpPr>
          <p:cNvPr id="23556" name="Subtitle 1"/>
          <p:cNvSpPr>
            <a:spLocks noGrp="1"/>
          </p:cNvSpPr>
          <p:nvPr>
            <p:ph sz="quarter" idx="2"/>
          </p:nvPr>
        </p:nvSpPr>
        <p:spPr>
          <a:xfrm>
            <a:off x="4933950" y="1371600"/>
            <a:ext cx="3749675" cy="4572000"/>
          </a:xfrm>
        </p:spPr>
        <p:txBody>
          <a:bodyPr/>
          <a:lstStyle/>
          <a:p>
            <a:pPr eaLnBrk="1" hangingPunct="1"/>
            <a:r>
              <a:rPr lang="en-US" sz="1600" b="1" smtClean="0"/>
              <a:t>Science</a:t>
            </a:r>
            <a:r>
              <a:rPr lang="en-US" sz="1600" smtClean="0"/>
              <a:t/>
            </a:r>
            <a:br>
              <a:rPr lang="en-US" sz="1600" smtClean="0"/>
            </a:br>
            <a:r>
              <a:rPr lang="en-US" sz="1600" smtClean="0"/>
              <a:t>5.E.1.1 - Compare daily and seasonal changes in weather conditions (including wind speed and direction, precipitation, and temperature) and patterns. 	</a:t>
            </a:r>
          </a:p>
          <a:p>
            <a:pPr eaLnBrk="1" hangingPunct="1">
              <a:buFont typeface="Wingdings 2" pitchFamily="18" charset="2"/>
              <a:buNone/>
            </a:pPr>
            <a:r>
              <a:rPr lang="en-US" sz="1600" smtClean="0"/>
              <a:t>	5.E.1.2  - Predict upcoming weather events from weather data collected through observation and measurements 		</a:t>
            </a:r>
          </a:p>
          <a:p>
            <a:pPr eaLnBrk="1" hangingPunct="1"/>
            <a:r>
              <a:rPr lang="en-US" sz="1600" b="1" smtClean="0"/>
              <a:t>Visual Arts</a:t>
            </a:r>
            <a:r>
              <a:rPr lang="en-US" sz="1600" smtClean="0"/>
              <a:t/>
            </a:r>
            <a:br>
              <a:rPr lang="en-US" sz="1600" smtClean="0"/>
            </a:br>
            <a:r>
              <a:rPr lang="en-US" sz="1600" smtClean="0"/>
              <a:t>5.V.2.2 - Use ideas and imagery from the global environment as sources for creating art. 	</a:t>
            </a:r>
          </a:p>
          <a:p>
            <a:pPr eaLnBrk="1" hangingPunct="1">
              <a:buFont typeface="Wingdings 2" pitchFamily="18" charset="2"/>
              <a:buNone/>
            </a:pPr>
            <a:r>
              <a:rPr lang="en-US" sz="1600" smtClean="0"/>
              <a:t>	5.V.2.3 - Create realistic, imaginative, abstract, and non-objective art. </a:t>
            </a:r>
          </a:p>
          <a:p>
            <a:pPr eaLnBrk="1" hangingPunct="1">
              <a:buFont typeface="Wingdings 2" pitchFamily="18" charset="2"/>
              <a:buNone/>
            </a:pPr>
            <a:r>
              <a:rPr lang="en-US" sz="1600" smtClean="0"/>
              <a:t>	5.CX.2.2 - Exemplify how information and skills learned in art can be applied in other disciplines. 	</a:t>
            </a:r>
          </a:p>
          <a:p>
            <a:pPr eaLnBrk="1" hangingPunct="1">
              <a:buFont typeface="Wingdings 2" pitchFamily="18" charset="2"/>
              <a:buNone/>
            </a:pPr>
            <a:r>
              <a:rPr lang="en-US" sz="1600" smtClean="0"/>
              <a:t/>
            </a:r>
            <a:br>
              <a:rPr lang="en-US" sz="1600" smtClean="0"/>
            </a:br>
            <a:endParaRPr lang="en-US" sz="1600" smtClean="0">
              <a:solidFill>
                <a:schemeClr val="tx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990600" y="1371600"/>
            <a:ext cx="7162800" cy="4876800"/>
          </a:xfrm>
        </p:spPr>
        <p:txBody>
          <a:bodyPr/>
          <a:lstStyle/>
          <a:p>
            <a:pPr marL="457200" indent="-457200" eaLnBrk="1" hangingPunct="1">
              <a:buClr>
                <a:srgbClr val="A28E6A"/>
              </a:buClr>
              <a:buFont typeface="Wingdings 2" pitchFamily="18" charset="2"/>
              <a:buAutoNum type="arabicPeriod"/>
            </a:pPr>
            <a:r>
              <a:rPr lang="en-US" sz="2400" smtClean="0"/>
              <a:t>Students will apply knowledge of various types of clouds and their relationship to weather systems. </a:t>
            </a:r>
          </a:p>
          <a:p>
            <a:pPr marL="457200" indent="-457200" eaLnBrk="1" hangingPunct="1">
              <a:buClr>
                <a:srgbClr val="A28E6A"/>
              </a:buClr>
              <a:buFont typeface="Wingdings 2" pitchFamily="18" charset="2"/>
              <a:buAutoNum type="arabicPeriod"/>
            </a:pPr>
            <a:r>
              <a:rPr lang="en-US" sz="2400" smtClean="0"/>
              <a:t>Students will explore </a:t>
            </a:r>
            <a:r>
              <a:rPr lang="en-US" sz="2400" i="1" smtClean="0"/>
              <a:t>en plein air </a:t>
            </a:r>
            <a:r>
              <a:rPr lang="en-US" sz="2400" smtClean="0"/>
              <a:t>paintings and analyze the impact of technology on artists' working materials and processes. </a:t>
            </a:r>
          </a:p>
          <a:p>
            <a:pPr marL="457200" indent="-457200" eaLnBrk="1" hangingPunct="1">
              <a:buClr>
                <a:srgbClr val="A28E6A"/>
              </a:buClr>
              <a:buFont typeface="Wingdings 2" pitchFamily="18" charset="2"/>
              <a:buAutoNum type="arabicPeriod"/>
            </a:pPr>
            <a:r>
              <a:rPr lang="en-US" sz="2400" smtClean="0"/>
              <a:t>Students will create a weather report based on observations and evidence from a painting.</a:t>
            </a:r>
          </a:p>
          <a:p>
            <a:pPr marL="457200" indent="-457200" eaLnBrk="1" hangingPunct="1">
              <a:buClr>
                <a:srgbClr val="A28E6A"/>
              </a:buClr>
              <a:buFont typeface="Wingdings 2" pitchFamily="18" charset="2"/>
              <a:buAutoNum type="arabicPeriod"/>
            </a:pPr>
            <a:r>
              <a:rPr lang="en-US" sz="2400" smtClean="0"/>
              <a:t>Students will incorporate their knowledge of clouds and weather systems to create a cloud painting.</a:t>
            </a:r>
          </a:p>
          <a:p>
            <a:pPr marL="457200" indent="-457200" eaLnBrk="1" hangingPunct="1">
              <a:buClr>
                <a:srgbClr val="A28E6A"/>
              </a:buClr>
              <a:buFont typeface="Wingdings 2" pitchFamily="18" charset="2"/>
              <a:buAutoNum type="arabicPeriod"/>
            </a:pPr>
            <a:r>
              <a:rPr lang="en-US" sz="2400" smtClean="0"/>
              <a:t>Students will reflect on the process through a reflection paragraph.</a:t>
            </a:r>
          </a:p>
          <a:p>
            <a:pPr marL="457200" indent="-457200" eaLnBrk="1" hangingPunct="1">
              <a:buClr>
                <a:srgbClr val="A28E6A"/>
              </a:buClr>
              <a:buFont typeface="Wingdings 2" pitchFamily="18" charset="2"/>
              <a:buAutoNum type="arabicPeriod"/>
            </a:pPr>
            <a:endParaRPr lang="en-US" sz="2400" smtClean="0"/>
          </a:p>
        </p:txBody>
      </p:sp>
      <p:sp>
        <p:nvSpPr>
          <p:cNvPr id="24579" name="Title 1"/>
          <p:cNvSpPr>
            <a:spLocks noGrp="1"/>
          </p:cNvSpPr>
          <p:nvPr>
            <p:ph type="title"/>
          </p:nvPr>
        </p:nvSpPr>
        <p:spPr>
          <a:xfrm>
            <a:off x="228600" y="0"/>
            <a:ext cx="8229600" cy="1066800"/>
          </a:xfrm>
        </p:spPr>
        <p:txBody>
          <a:bodyPr/>
          <a:lstStyle/>
          <a:p>
            <a:pPr algn="ctr" eaLnBrk="1" hangingPunct="1"/>
            <a:r>
              <a:rPr lang="en-US" smtClean="0"/>
              <a:t>Learning Objectives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914400" y="-76200"/>
            <a:ext cx="7772400" cy="1143000"/>
          </a:xfrm>
        </p:spPr>
        <p:txBody>
          <a:bodyPr/>
          <a:lstStyle/>
          <a:p>
            <a:pPr algn="ctr" eaLnBrk="1" hangingPunct="1"/>
            <a:r>
              <a:rPr lang="en-US" smtClean="0"/>
              <a:t>Goals for this Session</a:t>
            </a:r>
          </a:p>
        </p:txBody>
      </p:sp>
      <p:sp>
        <p:nvSpPr>
          <p:cNvPr id="7171" name="Content Placeholder 1"/>
          <p:cNvSpPr>
            <a:spLocks noGrp="1"/>
          </p:cNvSpPr>
          <p:nvPr>
            <p:ph sz="quarter" idx="1"/>
          </p:nvPr>
        </p:nvSpPr>
        <p:spPr/>
        <p:txBody>
          <a:bodyPr/>
          <a:lstStyle/>
          <a:p>
            <a:pPr eaLnBrk="1" hangingPunct="1"/>
            <a:r>
              <a:rPr lang="en-US" smtClean="0"/>
              <a:t>Demonstrate integrated lessons</a:t>
            </a:r>
          </a:p>
          <a:p>
            <a:pPr eaLnBrk="1" hangingPunct="1"/>
            <a:r>
              <a:rPr lang="en-US" smtClean="0"/>
              <a:t>Communicate methods for using art to assess science concepts</a:t>
            </a:r>
          </a:p>
          <a:p>
            <a:pPr eaLnBrk="1" hangingPunct="1"/>
            <a:r>
              <a:rPr lang="en-US" smtClean="0"/>
              <a:t>Share first-hand experiences of using art in the science classroom</a:t>
            </a:r>
          </a:p>
        </p:txBody>
      </p:sp>
      <p:pic>
        <p:nvPicPr>
          <p:cNvPr id="7172" name="Picture 3" descr="VID00013.jpg"/>
          <p:cNvPicPr>
            <a:picLocks noChangeAspect="1"/>
          </p:cNvPicPr>
          <p:nvPr/>
        </p:nvPicPr>
        <p:blipFill>
          <a:blip r:embed="rId2" cstate="print"/>
          <a:srcRect/>
          <a:stretch>
            <a:fillRect/>
          </a:stretch>
        </p:blipFill>
        <p:spPr bwMode="auto">
          <a:xfrm>
            <a:off x="5029200" y="3962400"/>
            <a:ext cx="3505200"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5"/>
          <p:cNvSpPr>
            <a:spLocks noGrp="1"/>
          </p:cNvSpPr>
          <p:nvPr>
            <p:ph sz="half" idx="2"/>
          </p:nvPr>
        </p:nvSpPr>
        <p:spPr>
          <a:xfrm>
            <a:off x="152400" y="1524000"/>
            <a:ext cx="3886200" cy="4267200"/>
          </a:xfrm>
        </p:spPr>
        <p:txBody>
          <a:bodyPr/>
          <a:lstStyle/>
          <a:p>
            <a:pPr eaLnBrk="1" hangingPunct="1"/>
            <a:r>
              <a:rPr lang="en-US" sz="2400" smtClean="0"/>
              <a:t>After studying clouds and the weather related to the different types, students will be introduced to Eugène Boudin’s</a:t>
            </a:r>
            <a:br>
              <a:rPr lang="en-US" sz="2400" smtClean="0"/>
            </a:br>
            <a:r>
              <a:rPr lang="en-US" sz="2400" i="1" smtClean="0"/>
              <a:t>Trouville, The Jetties, High Tide</a:t>
            </a:r>
          </a:p>
          <a:p>
            <a:pPr eaLnBrk="1" hangingPunct="1"/>
            <a:r>
              <a:rPr lang="en-US" sz="2400" smtClean="0"/>
              <a:t>Students will discuss what they observe in the painting and use these clues to guess what they think the weather would be like.</a:t>
            </a:r>
          </a:p>
        </p:txBody>
      </p:sp>
      <p:pic>
        <p:nvPicPr>
          <p:cNvPr id="25603" name="Picture 2" descr="89"/>
          <p:cNvPicPr>
            <a:picLocks noGrp="1" noChangeAspect="1" noChangeArrowheads="1"/>
          </p:cNvPicPr>
          <p:nvPr>
            <p:ph sz="half" idx="1"/>
          </p:nvPr>
        </p:nvPicPr>
        <p:blipFill>
          <a:blip r:embed="rId3" cstate="print"/>
          <a:srcRect/>
          <a:stretch>
            <a:fillRect/>
          </a:stretch>
        </p:blipFill>
        <p:spPr>
          <a:xfrm>
            <a:off x="4191000" y="1374775"/>
            <a:ext cx="4800600" cy="3349625"/>
          </a:xfrm>
          <a:noFill/>
        </p:spPr>
      </p:pic>
      <p:sp>
        <p:nvSpPr>
          <p:cNvPr id="25604" name="Rectangle 10"/>
          <p:cNvSpPr>
            <a:spLocks noChangeArrowheads="1"/>
          </p:cNvSpPr>
          <p:nvPr/>
        </p:nvSpPr>
        <p:spPr bwMode="auto">
          <a:xfrm>
            <a:off x="4114800" y="4764088"/>
            <a:ext cx="4572000" cy="646112"/>
          </a:xfrm>
          <a:prstGeom prst="rect">
            <a:avLst/>
          </a:prstGeom>
          <a:noFill/>
          <a:ln w="9525">
            <a:noFill/>
            <a:miter lim="800000"/>
            <a:headEnd/>
            <a:tailEnd/>
          </a:ln>
        </p:spPr>
        <p:txBody>
          <a:bodyPr>
            <a:spAutoFit/>
          </a:bodyPr>
          <a:lstStyle/>
          <a:p>
            <a:r>
              <a:rPr lang="en-US">
                <a:latin typeface="Georgia" pitchFamily="18" charset="0"/>
              </a:rPr>
              <a:t>Eugène Boudin</a:t>
            </a:r>
            <a:br>
              <a:rPr lang="en-US">
                <a:latin typeface="Georgia" pitchFamily="18" charset="0"/>
              </a:rPr>
            </a:br>
            <a:r>
              <a:rPr lang="en-US" i="1">
                <a:latin typeface="Georgia" pitchFamily="18" charset="0"/>
              </a:rPr>
              <a:t>Trouville, The Jetties, High Tide</a:t>
            </a:r>
            <a:r>
              <a:rPr lang="en-US">
                <a:latin typeface="Georgia" pitchFamily="18" charset="0"/>
              </a:rPr>
              <a:t>, 1876</a:t>
            </a:r>
          </a:p>
        </p:txBody>
      </p:sp>
      <p:sp>
        <p:nvSpPr>
          <p:cNvPr id="25605" name="Title 1"/>
          <p:cNvSpPr>
            <a:spLocks noGrp="1"/>
          </p:cNvSpPr>
          <p:nvPr>
            <p:ph type="title"/>
          </p:nvPr>
        </p:nvSpPr>
        <p:spPr>
          <a:xfrm>
            <a:off x="914400" y="-228600"/>
            <a:ext cx="7772400" cy="1143000"/>
          </a:xfrm>
        </p:spPr>
        <p:txBody>
          <a:bodyPr/>
          <a:lstStyle/>
          <a:p>
            <a:pPr algn="ctr" eaLnBrk="1" hangingPunct="1"/>
            <a:r>
              <a:rPr lang="en-US" smtClean="0"/>
              <a:t>Relating Weather to a Work of Art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a:xfrm>
            <a:off x="3810000" y="1600200"/>
            <a:ext cx="5181600" cy="1447800"/>
          </a:xfrm>
        </p:spPr>
        <p:txBody>
          <a:bodyPr>
            <a:normAutofit fontScale="90000"/>
          </a:bodyPr>
          <a:lstStyle/>
          <a:p>
            <a:pPr eaLnBrk="1" fontAlgn="auto" hangingPunct="1">
              <a:spcAft>
                <a:spcPts val="0"/>
              </a:spcAft>
              <a:defRPr/>
            </a:pPr>
            <a:r>
              <a:rPr lang="en-US" sz="3000" dirty="0" smtClean="0"/>
              <a:t>After using the class forecast as an example, the students work together in a group to create their own weather report for a French or Italian painting to present to the class. </a:t>
            </a:r>
          </a:p>
        </p:txBody>
      </p:sp>
      <p:pic>
        <p:nvPicPr>
          <p:cNvPr id="26627" name="Picture 2" descr="82"/>
          <p:cNvPicPr>
            <a:picLocks noChangeAspect="1" noChangeArrowheads="1"/>
          </p:cNvPicPr>
          <p:nvPr/>
        </p:nvPicPr>
        <p:blipFill>
          <a:blip r:embed="rId3" cstate="print"/>
          <a:srcRect/>
          <a:stretch>
            <a:fillRect/>
          </a:stretch>
        </p:blipFill>
        <p:spPr bwMode="auto">
          <a:xfrm>
            <a:off x="304800" y="990600"/>
            <a:ext cx="3048000" cy="4516438"/>
          </a:xfrm>
          <a:prstGeom prst="rect">
            <a:avLst/>
          </a:prstGeom>
          <a:noFill/>
          <a:ln w="9525">
            <a:noFill/>
            <a:miter lim="800000"/>
            <a:headEnd/>
            <a:tailEnd/>
          </a:ln>
        </p:spPr>
      </p:pic>
      <p:sp>
        <p:nvSpPr>
          <p:cNvPr id="26628" name="Rectangle 7"/>
          <p:cNvSpPr>
            <a:spLocks noChangeArrowheads="1"/>
          </p:cNvSpPr>
          <p:nvPr/>
        </p:nvSpPr>
        <p:spPr bwMode="auto">
          <a:xfrm>
            <a:off x="228600" y="5465763"/>
            <a:ext cx="3200400" cy="738187"/>
          </a:xfrm>
          <a:prstGeom prst="rect">
            <a:avLst/>
          </a:prstGeom>
          <a:noFill/>
          <a:ln w="9525">
            <a:noFill/>
            <a:miter lim="800000"/>
            <a:headEnd/>
            <a:tailEnd/>
          </a:ln>
        </p:spPr>
        <p:txBody>
          <a:bodyPr>
            <a:spAutoFit/>
          </a:bodyPr>
          <a:lstStyle/>
          <a:p>
            <a:r>
              <a:rPr lang="en-US" sz="1400">
                <a:latin typeface="Georgia" pitchFamily="18" charset="0"/>
              </a:rPr>
              <a:t>Giovanni Antonio Canal</a:t>
            </a:r>
            <a:r>
              <a:rPr lang="en-US" sz="1400" i="1">
                <a:latin typeface="Georgia" pitchFamily="18" charset="0"/>
              </a:rPr>
              <a:t/>
            </a:r>
            <a:br>
              <a:rPr lang="en-US" sz="1400" i="1">
                <a:latin typeface="Georgia" pitchFamily="18" charset="0"/>
              </a:rPr>
            </a:br>
            <a:r>
              <a:rPr lang="en-US" sz="1400" i="1">
                <a:latin typeface="Georgia" pitchFamily="18" charset="0"/>
              </a:rPr>
              <a:t>Capriccio: The Rialto Bridge and The Church of S. Giorgio Maggiore, </a:t>
            </a:r>
            <a:r>
              <a:rPr lang="en-US" sz="1400">
                <a:latin typeface="Georgia" pitchFamily="18" charset="0"/>
              </a:rPr>
              <a:t>1750</a:t>
            </a:r>
          </a:p>
        </p:txBody>
      </p:sp>
      <p:pic>
        <p:nvPicPr>
          <p:cNvPr id="26629" name="Picture 3" descr="format$003dfull"/>
          <p:cNvPicPr>
            <a:picLocks noChangeAspect="1" noChangeArrowheads="1"/>
          </p:cNvPicPr>
          <p:nvPr/>
        </p:nvPicPr>
        <p:blipFill>
          <a:blip r:embed="rId4" cstate="print"/>
          <a:srcRect/>
          <a:stretch>
            <a:fillRect/>
          </a:stretch>
        </p:blipFill>
        <p:spPr bwMode="auto">
          <a:xfrm>
            <a:off x="3886200" y="3124200"/>
            <a:ext cx="5013325" cy="3178175"/>
          </a:xfrm>
          <a:prstGeom prst="rect">
            <a:avLst/>
          </a:prstGeom>
          <a:noFill/>
          <a:ln w="9525">
            <a:noFill/>
            <a:miter lim="800000"/>
            <a:headEnd/>
            <a:tailEnd/>
          </a:ln>
        </p:spPr>
      </p:pic>
      <p:sp>
        <p:nvSpPr>
          <p:cNvPr id="26630" name="Rectangle 9"/>
          <p:cNvSpPr>
            <a:spLocks noChangeArrowheads="1"/>
          </p:cNvSpPr>
          <p:nvPr/>
        </p:nvSpPr>
        <p:spPr bwMode="auto">
          <a:xfrm>
            <a:off x="3810000" y="6248400"/>
            <a:ext cx="5334000" cy="584200"/>
          </a:xfrm>
          <a:prstGeom prst="rect">
            <a:avLst/>
          </a:prstGeom>
          <a:noFill/>
          <a:ln w="9525">
            <a:noFill/>
            <a:miter lim="800000"/>
            <a:headEnd/>
            <a:tailEnd/>
          </a:ln>
        </p:spPr>
        <p:txBody>
          <a:bodyPr>
            <a:spAutoFit/>
          </a:bodyPr>
          <a:lstStyle/>
          <a:p>
            <a:r>
              <a:rPr lang="en-US" sz="1600">
                <a:latin typeface="Georgia" pitchFamily="18" charset="0"/>
              </a:rPr>
              <a:t>Michele Marieschi</a:t>
            </a:r>
            <a:r>
              <a:rPr lang="en-US" sz="1600" i="1">
                <a:latin typeface="Georgia" pitchFamily="18" charset="0"/>
              </a:rPr>
              <a:t/>
            </a:r>
            <a:br>
              <a:rPr lang="en-US" sz="1600" i="1">
                <a:latin typeface="Georgia" pitchFamily="18" charset="0"/>
              </a:rPr>
            </a:br>
            <a:r>
              <a:rPr lang="en-US" sz="1600" i="1">
                <a:latin typeface="Georgia" pitchFamily="18" charset="0"/>
              </a:rPr>
              <a:t>The Grand Canal at the [Rio di] Ca’ Foscari, </a:t>
            </a:r>
            <a:r>
              <a:rPr lang="en-US" sz="1600">
                <a:latin typeface="Georgia" pitchFamily="18" charset="0"/>
              </a:rPr>
              <a:t>1740-1743</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76200" y="-152400"/>
            <a:ext cx="8229600" cy="1066800"/>
          </a:xfrm>
        </p:spPr>
        <p:txBody>
          <a:bodyPr/>
          <a:lstStyle/>
          <a:p>
            <a:pPr algn="ctr" eaLnBrk="1" hangingPunct="1"/>
            <a:r>
              <a:rPr lang="en-US" smtClean="0"/>
              <a:t>After the weather forecasts…</a:t>
            </a:r>
          </a:p>
        </p:txBody>
      </p:sp>
      <p:sp>
        <p:nvSpPr>
          <p:cNvPr id="27651" name="Content Placeholder 2"/>
          <p:cNvSpPr>
            <a:spLocks noGrp="1"/>
          </p:cNvSpPr>
          <p:nvPr>
            <p:ph sz="half" idx="1"/>
          </p:nvPr>
        </p:nvSpPr>
        <p:spPr>
          <a:xfrm>
            <a:off x="4953000" y="1911350"/>
            <a:ext cx="4191000" cy="5022850"/>
          </a:xfrm>
        </p:spPr>
        <p:txBody>
          <a:bodyPr/>
          <a:lstStyle/>
          <a:p>
            <a:pPr eaLnBrk="1" hangingPunct="1"/>
            <a:r>
              <a:rPr lang="en-US" smtClean="0"/>
              <a:t>Students are encouraged  to use the French and Italian paintings as inspiration to create their own cloud paintings. Their paintings should show a specific type of cloud and evidence of weather conditions. </a:t>
            </a:r>
          </a:p>
        </p:txBody>
      </p:sp>
      <p:pic>
        <p:nvPicPr>
          <p:cNvPr id="27652" name="Picture 2" descr="90"/>
          <p:cNvPicPr>
            <a:picLocks noGrp="1" noChangeAspect="1" noChangeArrowheads="1"/>
          </p:cNvPicPr>
          <p:nvPr>
            <p:ph sz="half" idx="2"/>
          </p:nvPr>
        </p:nvPicPr>
        <p:blipFill>
          <a:blip r:embed="rId3" cstate="print"/>
          <a:srcRect/>
          <a:stretch>
            <a:fillRect/>
          </a:stretch>
        </p:blipFill>
        <p:spPr>
          <a:xfrm>
            <a:off x="228600" y="1981200"/>
            <a:ext cx="4492625" cy="3335338"/>
          </a:xfrm>
          <a:noFill/>
        </p:spPr>
      </p:pic>
      <p:sp>
        <p:nvSpPr>
          <p:cNvPr id="27653" name="Rectangle 5"/>
          <p:cNvSpPr>
            <a:spLocks noChangeArrowheads="1"/>
          </p:cNvSpPr>
          <p:nvPr/>
        </p:nvSpPr>
        <p:spPr bwMode="auto">
          <a:xfrm>
            <a:off x="152400" y="5297488"/>
            <a:ext cx="4572000" cy="646112"/>
          </a:xfrm>
          <a:prstGeom prst="rect">
            <a:avLst/>
          </a:prstGeom>
          <a:noFill/>
          <a:ln w="9525">
            <a:noFill/>
            <a:miter lim="800000"/>
            <a:headEnd/>
            <a:tailEnd/>
          </a:ln>
        </p:spPr>
        <p:txBody>
          <a:bodyPr>
            <a:spAutoFit/>
          </a:bodyPr>
          <a:lstStyle/>
          <a:p>
            <a:r>
              <a:rPr lang="en-US">
                <a:latin typeface="Georgia" pitchFamily="18" charset="0"/>
              </a:rPr>
              <a:t>Claude Monet</a:t>
            </a:r>
            <a:r>
              <a:rPr lang="en-US" i="1">
                <a:latin typeface="Georgia" pitchFamily="18" charset="0"/>
              </a:rPr>
              <a:t/>
            </a:r>
            <a:br>
              <a:rPr lang="en-US" i="1">
                <a:latin typeface="Georgia" pitchFamily="18" charset="0"/>
              </a:rPr>
            </a:br>
            <a:r>
              <a:rPr lang="en-US" i="1">
                <a:latin typeface="Georgia" pitchFamily="18" charset="0"/>
              </a:rPr>
              <a:t>The Cliff, Etretat, Sunset, </a:t>
            </a:r>
            <a:r>
              <a:rPr lang="en-US">
                <a:latin typeface="Georgia" pitchFamily="18" charset="0"/>
              </a:rPr>
              <a:t>1883</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cloud.jpg"/>
          <p:cNvPicPr>
            <a:picLocks noChangeAspect="1"/>
          </p:cNvPicPr>
          <p:nvPr/>
        </p:nvPicPr>
        <p:blipFill>
          <a:blip r:embed="rId3" cstate="print"/>
          <a:srcRect/>
          <a:stretch>
            <a:fillRect/>
          </a:stretch>
        </p:blipFill>
        <p:spPr bwMode="auto">
          <a:xfrm>
            <a:off x="457200" y="4114800"/>
            <a:ext cx="3505200" cy="2628900"/>
          </a:xfrm>
          <a:prstGeom prst="rect">
            <a:avLst/>
          </a:prstGeom>
          <a:noFill/>
          <a:ln w="9525">
            <a:noFill/>
            <a:miter lim="800000"/>
            <a:headEnd/>
            <a:tailEnd/>
          </a:ln>
        </p:spPr>
      </p:pic>
      <p:pic>
        <p:nvPicPr>
          <p:cNvPr id="28675" name="Picture 5" descr="cloud 2.jpg"/>
          <p:cNvPicPr>
            <a:picLocks noChangeAspect="1"/>
          </p:cNvPicPr>
          <p:nvPr/>
        </p:nvPicPr>
        <p:blipFill>
          <a:blip r:embed="rId4" cstate="print"/>
          <a:srcRect/>
          <a:stretch>
            <a:fillRect/>
          </a:stretch>
        </p:blipFill>
        <p:spPr bwMode="auto">
          <a:xfrm>
            <a:off x="457200" y="1219200"/>
            <a:ext cx="3581400" cy="2686050"/>
          </a:xfrm>
          <a:prstGeom prst="rect">
            <a:avLst/>
          </a:prstGeom>
          <a:noFill/>
          <a:ln w="9525">
            <a:noFill/>
            <a:miter lim="800000"/>
            <a:headEnd/>
            <a:tailEnd/>
          </a:ln>
        </p:spPr>
      </p:pic>
      <p:sp>
        <p:nvSpPr>
          <p:cNvPr id="28676" name="Title 5"/>
          <p:cNvSpPr>
            <a:spLocks noGrp="1"/>
          </p:cNvSpPr>
          <p:nvPr>
            <p:ph type="title"/>
          </p:nvPr>
        </p:nvSpPr>
        <p:spPr>
          <a:xfrm>
            <a:off x="914400" y="-152400"/>
            <a:ext cx="7772400" cy="1143000"/>
          </a:xfrm>
        </p:spPr>
        <p:txBody>
          <a:bodyPr/>
          <a:lstStyle/>
          <a:p>
            <a:pPr algn="ctr"/>
            <a:r>
              <a:rPr lang="en-US" smtClean="0"/>
              <a:t>Assessment Strategies</a:t>
            </a:r>
          </a:p>
        </p:txBody>
      </p:sp>
      <p:sp>
        <p:nvSpPr>
          <p:cNvPr id="28677" name="Content Placeholder 8"/>
          <p:cNvSpPr>
            <a:spLocks noGrp="1"/>
          </p:cNvSpPr>
          <p:nvPr>
            <p:ph sz="quarter" idx="2"/>
          </p:nvPr>
        </p:nvSpPr>
        <p:spPr>
          <a:xfrm>
            <a:off x="4876800" y="1828800"/>
            <a:ext cx="3749675" cy="4572000"/>
          </a:xfrm>
        </p:spPr>
        <p:txBody>
          <a:bodyPr/>
          <a:lstStyle/>
          <a:p>
            <a:endParaRPr lang="en-US" sz="3200" smtClean="0"/>
          </a:p>
          <a:p>
            <a:r>
              <a:rPr lang="en-US" sz="3200" smtClean="0"/>
              <a:t>Informal Assessment</a:t>
            </a:r>
          </a:p>
          <a:p>
            <a:r>
              <a:rPr lang="en-US" sz="3200" smtClean="0"/>
              <a:t>Group Handout</a:t>
            </a:r>
          </a:p>
          <a:p>
            <a:r>
              <a:rPr lang="en-US" sz="3200" smtClean="0"/>
              <a:t>Rubric for weather report</a:t>
            </a:r>
          </a:p>
          <a:p>
            <a:r>
              <a:rPr lang="en-US" sz="3200" smtClean="0"/>
              <a:t>Painting reflection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ubtitle 1"/>
          <p:cNvSpPr>
            <a:spLocks noGrp="1"/>
          </p:cNvSpPr>
          <p:nvPr>
            <p:ph type="subTitle" idx="1"/>
          </p:nvPr>
        </p:nvSpPr>
        <p:spPr>
          <a:xfrm>
            <a:off x="457200" y="3700463"/>
            <a:ext cx="8305800" cy="1143000"/>
          </a:xfrm>
        </p:spPr>
        <p:txBody>
          <a:bodyPr/>
          <a:lstStyle/>
          <a:p>
            <a:pPr eaLnBrk="1" hangingPunct="1"/>
            <a:r>
              <a:rPr lang="en-US" smtClean="0"/>
              <a:t>A 6</a:t>
            </a:r>
            <a:r>
              <a:rPr lang="en-US" baseline="30000" smtClean="0"/>
              <a:t>th</a:t>
            </a:r>
            <a:r>
              <a:rPr lang="en-US" smtClean="0"/>
              <a:t> grade Science lesson where students discuss misconceptions about volcanoes, explore the types of volcanoes and eruptions, decide how volcanoes impact the environment, and sculpt their own volcanoes. </a:t>
            </a:r>
          </a:p>
        </p:txBody>
      </p:sp>
      <p:sp>
        <p:nvSpPr>
          <p:cNvPr id="29699" name="Title 2"/>
          <p:cNvSpPr>
            <a:spLocks noGrp="1"/>
          </p:cNvSpPr>
          <p:nvPr>
            <p:ph type="ctrTitle"/>
          </p:nvPr>
        </p:nvSpPr>
        <p:spPr>
          <a:xfrm>
            <a:off x="457200" y="1506538"/>
            <a:ext cx="8229600" cy="1470025"/>
          </a:xfrm>
        </p:spPr>
        <p:txBody>
          <a:bodyPr/>
          <a:lstStyle/>
          <a:p>
            <a:pPr eaLnBrk="1" hangingPunct="1"/>
            <a:r>
              <a:rPr b="1" smtClean="0"/>
              <a:t>Modeling Volcanoes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normAutofit fontScale="90000"/>
          </a:bodyPr>
          <a:lstStyle/>
          <a:p>
            <a:pPr algn="ctr" eaLnBrk="1" hangingPunct="1">
              <a:defRPr/>
            </a:pP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4400" dirty="0" smtClean="0"/>
              <a:t>Essential Standards Connections</a:t>
            </a:r>
            <a:r>
              <a:rPr lang="en-US" sz="3600" dirty="0" smtClean="0"/>
              <a:t/>
            </a:r>
            <a:br>
              <a:rPr lang="en-US" sz="3600" dirty="0" smtClean="0"/>
            </a:br>
            <a:endParaRPr lang="en-US" sz="3200" dirty="0" smtClean="0"/>
          </a:p>
        </p:txBody>
      </p:sp>
      <p:pic>
        <p:nvPicPr>
          <p:cNvPr id="30723" name="Content Placeholder 5" descr="057.JPG"/>
          <p:cNvPicPr>
            <a:picLocks noGrp="1" noChangeAspect="1"/>
          </p:cNvPicPr>
          <p:nvPr>
            <p:ph sz="half" idx="1"/>
          </p:nvPr>
        </p:nvPicPr>
        <p:blipFill>
          <a:blip r:embed="rId2" cstate="print"/>
          <a:srcRect/>
          <a:stretch>
            <a:fillRect/>
          </a:stretch>
        </p:blipFill>
        <p:spPr>
          <a:xfrm>
            <a:off x="304800" y="1925638"/>
            <a:ext cx="4416425" cy="3311525"/>
          </a:xfrm>
        </p:spPr>
      </p:pic>
      <p:sp>
        <p:nvSpPr>
          <p:cNvPr id="11268" name="Subtitle 1"/>
          <p:cNvSpPr>
            <a:spLocks noGrp="1"/>
          </p:cNvSpPr>
          <p:nvPr>
            <p:ph sz="half" idx="2"/>
          </p:nvPr>
        </p:nvSpPr>
        <p:spPr>
          <a:xfrm>
            <a:off x="4648200" y="1219200"/>
            <a:ext cx="4059238" cy="4572000"/>
          </a:xfrm>
        </p:spPr>
        <p:txBody>
          <a:bodyPr/>
          <a:lstStyle/>
          <a:p>
            <a:pPr marL="365125" indent="-255588" eaLnBrk="1" hangingPunct="1">
              <a:buClr>
                <a:srgbClr val="A28E6A"/>
              </a:buClr>
              <a:buFont typeface="Georgia" pitchFamily="18" charset="0"/>
              <a:buChar char="•"/>
              <a:defRPr/>
            </a:pPr>
            <a:r>
              <a:rPr lang="en-US" sz="1800" b="1" dirty="0" smtClean="0"/>
              <a:t>Science</a:t>
            </a:r>
            <a:r>
              <a:rPr lang="en-US" sz="1800" dirty="0" smtClean="0"/>
              <a:t/>
            </a:r>
            <a:br>
              <a:rPr lang="en-US" sz="1800" dirty="0" smtClean="0"/>
            </a:br>
            <a:r>
              <a:rPr lang="en-US" sz="1800" dirty="0" smtClean="0"/>
              <a:t>6.E.2.2 - Explain how crustal plates and ocean basins are formed, move and interact using earthquakes, heat flow and volcanoes to reflect forces within the earth.</a:t>
            </a:r>
          </a:p>
          <a:p>
            <a:pPr marL="365125" indent="-255588" eaLnBrk="1" hangingPunct="1">
              <a:buClr>
                <a:srgbClr val="A28E6A"/>
              </a:buClr>
              <a:buFont typeface="Georgia" pitchFamily="18" charset="0"/>
              <a:buChar char="•"/>
              <a:defRPr/>
            </a:pPr>
            <a:r>
              <a:rPr lang="en-US" sz="1800" b="1" dirty="0" smtClean="0"/>
              <a:t>Visual Arts</a:t>
            </a:r>
            <a:r>
              <a:rPr lang="en-US" sz="1800" dirty="0" smtClean="0"/>
              <a:t/>
            </a:r>
            <a:br>
              <a:rPr lang="en-US" sz="1800" dirty="0" smtClean="0"/>
            </a:br>
            <a:r>
              <a:rPr lang="en-US" sz="1800" dirty="0" smtClean="0"/>
              <a:t>6.V.1.1 - Use art vocabulary to describe art, including Elements of Art, Principles of Design, types of media, various processes, and style. </a:t>
            </a:r>
          </a:p>
          <a:p>
            <a:pPr>
              <a:buFont typeface="Wingdings 2" pitchFamily="18" charset="2"/>
              <a:buNone/>
              <a:defRPr/>
            </a:pPr>
            <a:r>
              <a:rPr lang="en-US" sz="1800" dirty="0" smtClean="0"/>
              <a:t>	6.V.3.3 - Create art in different media using various techniques and processes.</a:t>
            </a:r>
          </a:p>
          <a:p>
            <a:pPr>
              <a:buFont typeface="Wingdings 2" pitchFamily="18" charset="2"/>
              <a:buNone/>
              <a:defRPr/>
            </a:pPr>
            <a:r>
              <a:rPr lang="en-US" sz="1800" dirty="0" smtClean="0"/>
              <a:t>	6.CX.2.2 - Understand the connections between art and other disciplines. </a:t>
            </a:r>
          </a:p>
          <a:p>
            <a:pPr>
              <a:buFont typeface="Wingdings 2" pitchFamily="18" charset="2"/>
              <a:buNone/>
              <a:defRPr/>
            </a:pPr>
            <a:r>
              <a:rPr lang="en-US" sz="1800" dirty="0" smtClean="0"/>
              <a:t>	6.CR.1.2 - Use formative, self-evaluation strategies and results to improve the quality of art. </a:t>
            </a:r>
          </a:p>
          <a:p>
            <a:pPr marL="365125" indent="-255588" eaLnBrk="1" hangingPunct="1">
              <a:buClr>
                <a:srgbClr val="A28E6A"/>
              </a:buClr>
              <a:buFont typeface="Wingdings 2" pitchFamily="18" charset="2"/>
              <a:buNone/>
              <a:defRPr/>
            </a:pPr>
            <a:r>
              <a:rPr lang="en-US" sz="1800" dirty="0" smtClean="0"/>
              <a:t>. </a:t>
            </a:r>
          </a:p>
          <a:p>
            <a:pPr marL="365125" indent="-255588" algn="ctr" eaLnBrk="1" hangingPunct="1">
              <a:buClr>
                <a:srgbClr val="A28E6A"/>
              </a:buClr>
              <a:buFont typeface="Wingdings 2" pitchFamily="18" charset="2"/>
              <a:buNone/>
              <a:defRPr/>
            </a:pPr>
            <a:endParaRPr lang="en-US" sz="1600" dirty="0" smtClean="0">
              <a:solidFill>
                <a:schemeClr val="tx2"/>
              </a:solidFill>
            </a:endParaRPr>
          </a:p>
        </p:txBody>
      </p:sp>
      <p:sp>
        <p:nvSpPr>
          <p:cNvPr id="30725" name="TextBox 8"/>
          <p:cNvSpPr txBox="1">
            <a:spLocks noChangeArrowheads="1"/>
          </p:cNvSpPr>
          <p:nvPr/>
        </p:nvSpPr>
        <p:spPr bwMode="auto">
          <a:xfrm>
            <a:off x="228600" y="5410200"/>
            <a:ext cx="3657600" cy="381000"/>
          </a:xfrm>
          <a:prstGeom prst="rect">
            <a:avLst/>
          </a:prstGeom>
          <a:noFill/>
          <a:ln w="9525">
            <a:noFill/>
            <a:miter lim="800000"/>
            <a:headEnd/>
            <a:tailEnd/>
          </a:ln>
        </p:spPr>
        <p:txBody>
          <a:bodyPr>
            <a:spAutoFit/>
          </a:bodyPr>
          <a:lstStyle/>
          <a:p>
            <a:r>
              <a:rPr lang="en-US">
                <a:latin typeface="Georgia" pitchFamily="18" charset="0"/>
              </a:rPr>
              <a:t>Student Product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914400" y="-228600"/>
            <a:ext cx="7772400" cy="1143000"/>
          </a:xfrm>
        </p:spPr>
        <p:txBody>
          <a:bodyPr/>
          <a:lstStyle/>
          <a:p>
            <a:pPr algn="ctr" eaLnBrk="1" hangingPunct="1"/>
            <a:r>
              <a:rPr lang="en-US" smtClean="0"/>
              <a:t>3</a:t>
            </a:r>
            <a:r>
              <a:rPr lang="en-US" baseline="30000" smtClean="0"/>
              <a:t>rd</a:t>
            </a:r>
            <a:r>
              <a:rPr lang="en-US" smtClean="0"/>
              <a:t> Grade Application</a:t>
            </a:r>
          </a:p>
        </p:txBody>
      </p:sp>
      <p:sp>
        <p:nvSpPr>
          <p:cNvPr id="31747" name="Content Placeholder 2"/>
          <p:cNvSpPr>
            <a:spLocks noGrp="1"/>
          </p:cNvSpPr>
          <p:nvPr>
            <p:ph sz="quarter" idx="1"/>
          </p:nvPr>
        </p:nvSpPr>
        <p:spPr>
          <a:xfrm>
            <a:off x="685800" y="1447800"/>
            <a:ext cx="3749675" cy="4572000"/>
          </a:xfrm>
        </p:spPr>
        <p:txBody>
          <a:bodyPr/>
          <a:lstStyle/>
          <a:p>
            <a:pPr marL="365125" indent="-255588" eaLnBrk="1" hangingPunct="1">
              <a:lnSpc>
                <a:spcPct val="80000"/>
              </a:lnSpc>
              <a:buClr>
                <a:srgbClr val="A28E6A"/>
              </a:buClr>
              <a:buFont typeface="Georgia" pitchFamily="18" charset="0"/>
              <a:buChar char="•"/>
            </a:pPr>
            <a:r>
              <a:rPr lang="en-US" sz="1800" b="1" smtClean="0"/>
              <a:t>Science</a:t>
            </a:r>
            <a:r>
              <a:rPr lang="en-US" sz="1800" smtClean="0"/>
              <a:t/>
            </a:r>
            <a:br>
              <a:rPr lang="en-US" sz="1800" smtClean="0"/>
            </a:br>
            <a:r>
              <a:rPr lang="en-US" sz="1800" smtClean="0"/>
              <a:t>3.E.2.2 - Compare Earth’s land features (including volcanoes, mountains, valleys, canyons, caverns, and islands) by using models, pictures, diagrams, and maps. 	</a:t>
            </a:r>
          </a:p>
          <a:p>
            <a:pPr marL="365125" indent="-255588" eaLnBrk="1" hangingPunct="1">
              <a:lnSpc>
                <a:spcPct val="80000"/>
              </a:lnSpc>
              <a:buClr>
                <a:srgbClr val="A28E6A"/>
              </a:buClr>
              <a:buFont typeface="Georgia" pitchFamily="18" charset="0"/>
              <a:buChar char="•"/>
            </a:pPr>
            <a:r>
              <a:rPr lang="en-US" sz="1800" b="1" smtClean="0"/>
              <a:t>Visual Arts</a:t>
            </a:r>
            <a:r>
              <a:rPr lang="en-US" sz="1800" smtClean="0"/>
              <a:t/>
            </a:r>
            <a:br>
              <a:rPr lang="en-US" sz="1800" smtClean="0"/>
            </a:br>
            <a:r>
              <a:rPr lang="en-US" sz="1800" smtClean="0"/>
              <a:t>3.V.3.1 - Understand how a single tool can be manipulated in multiple ways, safely and appropriately. 	</a:t>
            </a:r>
          </a:p>
          <a:p>
            <a:pPr marL="365125" indent="-255588" eaLnBrk="1" hangingPunct="1">
              <a:lnSpc>
                <a:spcPct val="80000"/>
              </a:lnSpc>
              <a:buClr>
                <a:srgbClr val="A28E6A"/>
              </a:buClr>
              <a:buFont typeface="Wingdings 2" pitchFamily="18" charset="2"/>
              <a:buNone/>
            </a:pPr>
            <a:r>
              <a:rPr lang="en-US" sz="1800" smtClean="0"/>
              <a:t>	3.V.3.3 - Create art using the processes of drawing, painting, weaving, printing, stitchery, collage, mixed media, sculpture, ceramics, and current technology. 	</a:t>
            </a:r>
          </a:p>
          <a:p>
            <a:pPr marL="365125" indent="-255588" eaLnBrk="1" hangingPunct="1">
              <a:lnSpc>
                <a:spcPct val="80000"/>
              </a:lnSpc>
              <a:buClr>
                <a:srgbClr val="A28E6A"/>
              </a:buClr>
              <a:buFont typeface="Wingdings 2" pitchFamily="18" charset="2"/>
              <a:buNone/>
            </a:pPr>
            <a:r>
              <a:rPr lang="en-US" sz="1800" smtClean="0"/>
              <a:t>	3.CX.2.2 - Understand how to use information learned in other disciplines, such as math, science, language arts, social studies, and other arts in visual arts. 	</a:t>
            </a:r>
          </a:p>
          <a:p>
            <a:pPr marL="365125" indent="-255588" eaLnBrk="1" hangingPunct="1">
              <a:lnSpc>
                <a:spcPct val="80000"/>
              </a:lnSpc>
              <a:buClr>
                <a:srgbClr val="A28E6A"/>
              </a:buClr>
              <a:buFont typeface="Wingdings 2" pitchFamily="18" charset="2"/>
              <a:buNone/>
            </a:pPr>
            <a:endParaRPr lang="en-US" sz="1600" smtClean="0"/>
          </a:p>
        </p:txBody>
      </p:sp>
      <p:pic>
        <p:nvPicPr>
          <p:cNvPr id="31748" name="Content Placeholder 5" descr="058.JPG"/>
          <p:cNvPicPr>
            <a:picLocks noChangeAspect="1"/>
          </p:cNvPicPr>
          <p:nvPr/>
        </p:nvPicPr>
        <p:blipFill>
          <a:blip r:embed="rId2" cstate="print"/>
          <a:srcRect/>
          <a:stretch>
            <a:fillRect/>
          </a:stretch>
        </p:blipFill>
        <p:spPr bwMode="auto">
          <a:xfrm>
            <a:off x="4572000" y="1631950"/>
            <a:ext cx="4337050" cy="3252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p:cNvSpPr>
            <a:spLocks noGrp="1"/>
          </p:cNvSpPr>
          <p:nvPr>
            <p:ph type="title"/>
          </p:nvPr>
        </p:nvSpPr>
        <p:spPr/>
        <p:txBody>
          <a:bodyPr/>
          <a:lstStyle/>
          <a:p>
            <a:pPr algn="ctr"/>
            <a:r>
              <a:rPr lang="en-US" smtClean="0"/>
              <a:t>Learning Objectives</a:t>
            </a:r>
          </a:p>
        </p:txBody>
      </p:sp>
      <p:sp>
        <p:nvSpPr>
          <p:cNvPr id="6" name="Content Placeholder 5"/>
          <p:cNvSpPr>
            <a:spLocks noGrp="1"/>
          </p:cNvSpPr>
          <p:nvPr>
            <p:ph sz="quarter" idx="1"/>
          </p:nvPr>
        </p:nvSpPr>
        <p:spPr/>
        <p:txBody>
          <a:bodyPr/>
          <a:lstStyle/>
          <a:p>
            <a:pPr marL="514350" indent="-514350">
              <a:buFont typeface="+mj-lt"/>
              <a:buAutoNum type="arabicPeriod"/>
              <a:defRPr/>
            </a:pPr>
            <a:r>
              <a:rPr lang="en-US" dirty="0" smtClean="0"/>
              <a:t>Students will compare and contrast types of volcanoes and the different forces within the earth.</a:t>
            </a:r>
          </a:p>
          <a:p>
            <a:pPr marL="514350" indent="-514350">
              <a:buFont typeface="+mj-lt"/>
              <a:buAutoNum type="arabicPeriod"/>
              <a:defRPr/>
            </a:pPr>
            <a:r>
              <a:rPr lang="en-US" dirty="0" smtClean="0"/>
              <a:t>Students will explore human responses to natural forces while viewing the work of art.</a:t>
            </a:r>
          </a:p>
          <a:p>
            <a:pPr marL="514350" indent="-514350">
              <a:buFont typeface="+mj-lt"/>
              <a:buAutoNum type="arabicPeriod"/>
              <a:defRPr/>
            </a:pPr>
            <a:r>
              <a:rPr lang="en-US" dirty="0" smtClean="0"/>
              <a:t>Students will incorporate their knowledge of volcanoes to create a sculpture while using proper vocabulary and sculpting techniques.</a:t>
            </a:r>
          </a:p>
          <a:p>
            <a:pPr marL="514350" indent="-514350">
              <a:buFont typeface="+mj-lt"/>
              <a:buAutoNum type="arabicPeriod"/>
              <a:defRPr/>
            </a:pPr>
            <a:r>
              <a:rPr lang="en-US" dirty="0" smtClean="0"/>
              <a:t>Students will informally assess their product through a reflection and formally assess their work through the use of a rubric. </a:t>
            </a:r>
          </a:p>
          <a:p>
            <a:pPr>
              <a:buFont typeface="Wingdings 2" pitchFamily="18" charset="2"/>
              <a:buNone/>
              <a:defRP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28600" y="-76200"/>
            <a:ext cx="8915400" cy="1905000"/>
          </a:xfrm>
        </p:spPr>
        <p:txBody>
          <a:bodyPr/>
          <a:lstStyle/>
          <a:p>
            <a:pPr algn="ctr"/>
            <a:r>
              <a:rPr lang="en-US" sz="3200" smtClean="0"/>
              <a:t>Students first learn about the three types of volcanoes and how they are similar and different. They are then introduced to Volaire’s painting.  </a:t>
            </a:r>
          </a:p>
        </p:txBody>
      </p:sp>
      <p:pic>
        <p:nvPicPr>
          <p:cNvPr id="33795" name="Content Placeholder 3" descr="painting.jpg"/>
          <p:cNvPicPr>
            <a:picLocks noGrp="1" noChangeAspect="1"/>
          </p:cNvPicPr>
          <p:nvPr>
            <p:ph sz="quarter" idx="1"/>
          </p:nvPr>
        </p:nvPicPr>
        <p:blipFill>
          <a:blip r:embed="rId3" cstate="print"/>
          <a:srcRect/>
          <a:stretch>
            <a:fillRect/>
          </a:stretch>
        </p:blipFill>
        <p:spPr>
          <a:xfrm>
            <a:off x="1600200" y="2057400"/>
            <a:ext cx="7315200" cy="4337050"/>
          </a:xfrm>
        </p:spPr>
      </p:pic>
      <p:sp>
        <p:nvSpPr>
          <p:cNvPr id="33796" name="Rectangle 1"/>
          <p:cNvSpPr>
            <a:spLocks noChangeArrowheads="1"/>
          </p:cNvSpPr>
          <p:nvPr/>
        </p:nvSpPr>
        <p:spPr bwMode="auto">
          <a:xfrm>
            <a:off x="1524000" y="6351588"/>
            <a:ext cx="2514600" cy="430212"/>
          </a:xfrm>
          <a:prstGeom prst="rect">
            <a:avLst/>
          </a:prstGeom>
          <a:noFill/>
          <a:ln w="9525">
            <a:noFill/>
            <a:miter lim="800000"/>
            <a:headEnd/>
            <a:tailEnd/>
          </a:ln>
        </p:spPr>
        <p:txBody>
          <a:bodyPr anchor="ctr">
            <a:spAutoFit/>
          </a:bodyPr>
          <a:lstStyle/>
          <a:p>
            <a:pPr eaLnBrk="0" hangingPunct="0"/>
            <a:r>
              <a:rPr lang="en-US" sz="1100"/>
              <a:t>Pierre-Jacques Volaire</a:t>
            </a:r>
            <a:br>
              <a:rPr lang="en-US" sz="1100"/>
            </a:br>
            <a:r>
              <a:rPr lang="en-US" sz="1100" i="1"/>
              <a:t>The Eruption of Mt. Vesuvius, 1777</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838200"/>
            <a:ext cx="9144000" cy="1143000"/>
          </a:xfrm>
        </p:spPr>
        <p:txBody>
          <a:bodyPr/>
          <a:lstStyle/>
          <a:p>
            <a:pPr algn="ctr"/>
            <a:r>
              <a:rPr lang="en-US" smtClean="0"/>
              <a:t>Students then use clay and proper sculpting techniques to create their own volcano</a:t>
            </a:r>
          </a:p>
        </p:txBody>
      </p:sp>
      <p:pic>
        <p:nvPicPr>
          <p:cNvPr id="34819" name="Content Placeholder 4" descr="032.JPG"/>
          <p:cNvPicPr>
            <a:picLocks noGrp="1" noChangeAspect="1"/>
          </p:cNvPicPr>
          <p:nvPr>
            <p:ph sz="quarter" idx="1"/>
          </p:nvPr>
        </p:nvPicPr>
        <p:blipFill>
          <a:blip r:embed="rId3" cstate="print"/>
          <a:srcRect/>
          <a:stretch>
            <a:fillRect/>
          </a:stretch>
        </p:blipFill>
        <p:spPr>
          <a:xfrm>
            <a:off x="304800" y="1828800"/>
            <a:ext cx="2743200" cy="2057400"/>
          </a:xfrm>
        </p:spPr>
      </p:pic>
      <p:pic>
        <p:nvPicPr>
          <p:cNvPr id="34820" name="Content Placeholder 5" descr="031.JPG"/>
          <p:cNvPicPr>
            <a:picLocks noGrp="1" noChangeAspect="1"/>
          </p:cNvPicPr>
          <p:nvPr>
            <p:ph sz="quarter" idx="2"/>
          </p:nvPr>
        </p:nvPicPr>
        <p:blipFill>
          <a:blip r:embed="rId4" cstate="print"/>
          <a:srcRect/>
          <a:stretch>
            <a:fillRect/>
          </a:stretch>
        </p:blipFill>
        <p:spPr>
          <a:xfrm>
            <a:off x="304800" y="4267200"/>
            <a:ext cx="2733675" cy="2049463"/>
          </a:xfrm>
        </p:spPr>
      </p:pic>
      <p:pic>
        <p:nvPicPr>
          <p:cNvPr id="34821" name="Picture 6" descr="052.JPG"/>
          <p:cNvPicPr>
            <a:picLocks noChangeAspect="1"/>
          </p:cNvPicPr>
          <p:nvPr/>
        </p:nvPicPr>
        <p:blipFill>
          <a:blip r:embed="rId5" cstate="print"/>
          <a:srcRect/>
          <a:stretch>
            <a:fillRect/>
          </a:stretch>
        </p:blipFill>
        <p:spPr bwMode="auto">
          <a:xfrm>
            <a:off x="3276600" y="1981200"/>
            <a:ext cx="5588000" cy="4191000"/>
          </a:xfrm>
          <a:prstGeom prst="rect">
            <a:avLst/>
          </a:prstGeom>
          <a:noFill/>
          <a:ln w="9525">
            <a:noFill/>
            <a:miter lim="800000"/>
            <a:headEnd/>
            <a:tailEnd/>
          </a:ln>
        </p:spPr>
      </p:pic>
      <p:sp>
        <p:nvSpPr>
          <p:cNvPr id="34822" name="TextBox 8"/>
          <p:cNvSpPr txBox="1">
            <a:spLocks noChangeArrowheads="1"/>
          </p:cNvSpPr>
          <p:nvPr/>
        </p:nvSpPr>
        <p:spPr bwMode="auto">
          <a:xfrm>
            <a:off x="228600" y="3886200"/>
            <a:ext cx="3657600" cy="381000"/>
          </a:xfrm>
          <a:prstGeom prst="rect">
            <a:avLst/>
          </a:prstGeom>
          <a:noFill/>
          <a:ln w="9525">
            <a:noFill/>
            <a:miter lim="800000"/>
            <a:headEnd/>
            <a:tailEnd/>
          </a:ln>
        </p:spPr>
        <p:txBody>
          <a:bodyPr>
            <a:spAutoFit/>
          </a:bodyPr>
          <a:lstStyle/>
          <a:p>
            <a:r>
              <a:rPr lang="en-US">
                <a:latin typeface="Georgia" pitchFamily="18" charset="0"/>
              </a:rPr>
              <a:t>Student Products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791200" y="2703513"/>
            <a:ext cx="3382963" cy="877887"/>
          </a:xfrm>
        </p:spPr>
        <p:txBody>
          <a:bodyPr/>
          <a:lstStyle/>
          <a:p>
            <a:pPr eaLnBrk="1" hangingPunct="1"/>
            <a:r>
              <a:rPr lang="en-US" smtClean="0"/>
              <a:t>Integrating Art in the Science Classroom</a:t>
            </a:r>
          </a:p>
        </p:txBody>
      </p:sp>
      <p:sp>
        <p:nvSpPr>
          <p:cNvPr id="4" name="Text Placeholder 3"/>
          <p:cNvSpPr>
            <a:spLocks noGrp="1"/>
          </p:cNvSpPr>
          <p:nvPr>
            <p:ph type="body" idx="2"/>
          </p:nvPr>
        </p:nvSpPr>
        <p:spPr>
          <a:xfrm>
            <a:off x="381000" y="4724400"/>
            <a:ext cx="8382000" cy="1981200"/>
          </a:xfrm>
        </p:spPr>
        <p:txBody>
          <a:bodyPr>
            <a:normAutofit/>
          </a:bodyPr>
          <a:lstStyle/>
          <a:p>
            <a:pPr eaLnBrk="1" fontAlgn="auto" hangingPunct="1">
              <a:spcAft>
                <a:spcPts val="0"/>
              </a:spcAft>
              <a:buClr>
                <a:schemeClr val="accent3"/>
              </a:buClr>
              <a:buFont typeface="Arial" pitchFamily="34" charset="0"/>
              <a:buChar char="•"/>
              <a:defRPr/>
            </a:pPr>
            <a:r>
              <a:rPr lang="en-US" sz="2400" dirty="0" smtClean="0"/>
              <a:t> In my classroom, art integration includes using a work of art, like a painting or sculpture, to discuss and explore science concepts.</a:t>
            </a:r>
          </a:p>
          <a:p>
            <a:pPr eaLnBrk="1" fontAlgn="auto" hangingPunct="1">
              <a:spcAft>
                <a:spcPts val="0"/>
              </a:spcAft>
              <a:buClr>
                <a:schemeClr val="accent3"/>
              </a:buClr>
              <a:buFont typeface="Arial" pitchFamily="34" charset="0"/>
              <a:buChar char="•"/>
              <a:defRPr/>
            </a:pPr>
            <a:r>
              <a:rPr lang="en-US" sz="2400" dirty="0" smtClean="0"/>
              <a:t> Students then use that work of art as inspiration to create their own artwork, which also ties to the science concept we are studying.</a:t>
            </a:r>
            <a:r>
              <a:rPr lang="en-US" sz="2000" dirty="0" smtClean="0"/>
              <a:t>  </a:t>
            </a:r>
          </a:p>
          <a:p>
            <a:pPr eaLnBrk="1" fontAlgn="auto" hangingPunct="1">
              <a:spcAft>
                <a:spcPts val="0"/>
              </a:spcAft>
              <a:buClr>
                <a:schemeClr val="accent3"/>
              </a:buClr>
              <a:buFont typeface="Georgia"/>
              <a:buNone/>
              <a:defRPr/>
            </a:pPr>
            <a:endParaRPr lang="en-US" dirty="0"/>
          </a:p>
        </p:txBody>
      </p:sp>
      <p:pic>
        <p:nvPicPr>
          <p:cNvPr id="8196" name="Content Placeholder 5" descr="084.JPG"/>
          <p:cNvPicPr>
            <a:picLocks noGrp="1" noChangeAspect="1"/>
          </p:cNvPicPr>
          <p:nvPr>
            <p:ph sz="half" idx="1"/>
          </p:nvPr>
        </p:nvPicPr>
        <p:blipFill>
          <a:blip r:embed="rId3" cstate="print"/>
          <a:srcRect/>
          <a:stretch>
            <a:fillRect/>
          </a:stretch>
        </p:blipFill>
        <p:spPr>
          <a:xfrm>
            <a:off x="381000" y="533400"/>
            <a:ext cx="5435600" cy="4075113"/>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304800"/>
            <a:ext cx="7772400" cy="1143000"/>
          </a:xfrm>
        </p:spPr>
        <p:txBody>
          <a:bodyPr/>
          <a:lstStyle/>
          <a:p>
            <a:pPr algn="ctr"/>
            <a:r>
              <a:rPr lang="en-US" smtClean="0"/>
              <a:t>Assessment</a:t>
            </a:r>
          </a:p>
        </p:txBody>
      </p:sp>
      <p:sp>
        <p:nvSpPr>
          <p:cNvPr id="5" name="Text Placeholder 4"/>
          <p:cNvSpPr>
            <a:spLocks noGrp="1"/>
          </p:cNvSpPr>
          <p:nvPr>
            <p:ph type="body" idx="1"/>
          </p:nvPr>
        </p:nvSpPr>
        <p:spPr>
          <a:xfrm>
            <a:off x="914400" y="457200"/>
            <a:ext cx="3733800" cy="762000"/>
          </a:xfrm>
        </p:spPr>
        <p:txBody>
          <a:bodyPr/>
          <a:lstStyle/>
          <a:p>
            <a:pPr>
              <a:defRPr/>
            </a:pPr>
            <a:r>
              <a:rPr lang="en-US" dirty="0" smtClean="0"/>
              <a:t>Reflection</a:t>
            </a:r>
            <a:endParaRPr lang="en-US" dirty="0"/>
          </a:p>
        </p:txBody>
      </p:sp>
      <p:sp>
        <p:nvSpPr>
          <p:cNvPr id="7" name="Text Placeholder 6"/>
          <p:cNvSpPr>
            <a:spLocks noGrp="1"/>
          </p:cNvSpPr>
          <p:nvPr>
            <p:ph type="body" sz="half" idx="3"/>
          </p:nvPr>
        </p:nvSpPr>
        <p:spPr>
          <a:xfrm>
            <a:off x="4953000" y="381000"/>
            <a:ext cx="3733800" cy="762000"/>
          </a:xfrm>
        </p:spPr>
        <p:txBody>
          <a:bodyPr/>
          <a:lstStyle/>
          <a:p>
            <a:pPr>
              <a:defRPr/>
            </a:pPr>
            <a:r>
              <a:rPr lang="en-US" dirty="0" smtClean="0"/>
              <a:t>Shared Rubric</a:t>
            </a:r>
            <a:endParaRPr lang="en-US" dirty="0"/>
          </a:p>
        </p:txBody>
      </p:sp>
      <p:sp>
        <p:nvSpPr>
          <p:cNvPr id="35845" name="Content Placeholder 5"/>
          <p:cNvSpPr>
            <a:spLocks noGrp="1"/>
          </p:cNvSpPr>
          <p:nvPr>
            <p:ph sz="half" idx="2"/>
          </p:nvPr>
        </p:nvSpPr>
        <p:spPr>
          <a:xfrm>
            <a:off x="914400" y="1219200"/>
            <a:ext cx="3733800" cy="3886200"/>
          </a:xfrm>
        </p:spPr>
        <p:txBody>
          <a:bodyPr/>
          <a:lstStyle/>
          <a:p>
            <a:r>
              <a:rPr lang="en-US" sz="2400" smtClean="0"/>
              <a:t>What type of volcano did you create? </a:t>
            </a:r>
          </a:p>
          <a:p>
            <a:r>
              <a:rPr lang="en-US" sz="2400" smtClean="0"/>
              <a:t>How does your model show that it represents that type of volcano? </a:t>
            </a:r>
          </a:p>
          <a:p>
            <a:r>
              <a:rPr lang="en-US" sz="2400" smtClean="0"/>
              <a:t>What tools and process did you go through to help create your volcano?</a:t>
            </a:r>
          </a:p>
          <a:p>
            <a:r>
              <a:rPr lang="en-US" sz="2400" smtClean="0"/>
              <a:t> How did you add eruptions or texture to your volcano?</a:t>
            </a:r>
          </a:p>
          <a:p>
            <a:r>
              <a:rPr lang="en-US" sz="2400" smtClean="0"/>
              <a:t> What did you find difficult about working with clay?</a:t>
            </a:r>
          </a:p>
          <a:p>
            <a:r>
              <a:rPr lang="en-US" sz="2400" smtClean="0"/>
              <a:t>How did you use color to help enhance your volcano?</a:t>
            </a:r>
          </a:p>
        </p:txBody>
      </p:sp>
      <p:sp>
        <p:nvSpPr>
          <p:cNvPr id="35846" name="Content Placeholder 7"/>
          <p:cNvSpPr>
            <a:spLocks noGrp="1"/>
          </p:cNvSpPr>
          <p:nvPr>
            <p:ph sz="half" idx="4"/>
          </p:nvPr>
        </p:nvSpPr>
        <p:spPr>
          <a:xfrm>
            <a:off x="4953000" y="1143000"/>
            <a:ext cx="3962400" cy="3886200"/>
          </a:xfrm>
        </p:spPr>
        <p:txBody>
          <a:bodyPr/>
          <a:lstStyle/>
          <a:p>
            <a:r>
              <a:rPr lang="en-US" sz="2400" smtClean="0"/>
              <a:t>Time and Effort</a:t>
            </a:r>
            <a:br>
              <a:rPr lang="en-US" sz="2400" smtClean="0"/>
            </a:br>
            <a:r>
              <a:rPr lang="en-US" sz="2400" smtClean="0"/>
              <a:t>(Visual Arts 6.V.3.3)</a:t>
            </a:r>
          </a:p>
          <a:p>
            <a:r>
              <a:rPr lang="en-US" sz="2400" smtClean="0"/>
              <a:t>Attractiveness/Craftsmanship</a:t>
            </a:r>
            <a:br>
              <a:rPr lang="en-US" sz="2400" smtClean="0"/>
            </a:br>
            <a:r>
              <a:rPr lang="en-US" sz="2400" smtClean="0"/>
              <a:t>(Visual Arts 6.V.3.3)</a:t>
            </a:r>
          </a:p>
          <a:p>
            <a:r>
              <a:rPr lang="en-US" sz="2400" smtClean="0"/>
              <a:t>Knowledge about Volcanoes</a:t>
            </a:r>
            <a:br>
              <a:rPr lang="en-US" sz="2400" smtClean="0"/>
            </a:br>
            <a:r>
              <a:rPr lang="en-US" sz="2400" smtClean="0"/>
              <a:t>(Science 6.E.2.2)</a:t>
            </a:r>
          </a:p>
          <a:p>
            <a:r>
              <a:rPr lang="en-US" sz="2400" smtClean="0"/>
              <a:t>Knowledge of Volcano Construction </a:t>
            </a:r>
            <a:br>
              <a:rPr lang="en-US" sz="2400" smtClean="0"/>
            </a:br>
            <a:r>
              <a:rPr lang="en-US" sz="2400" smtClean="0"/>
              <a:t>(Visual Arts 6.V.3.3)</a:t>
            </a:r>
          </a:p>
          <a:p>
            <a:r>
              <a:rPr lang="en-US" sz="2400" smtClean="0"/>
              <a:t>Analysis of Mt. Vesuvius Painting </a:t>
            </a:r>
            <a:br>
              <a:rPr lang="en-US" sz="2400" smtClean="0"/>
            </a:br>
            <a:r>
              <a:rPr lang="en-US" sz="2400" smtClean="0"/>
              <a:t>(Visual Arts 6.V.1.1, 6.CX.2.2, Science 6.E.2.2)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ubtitle 1"/>
          <p:cNvSpPr>
            <a:spLocks noGrp="1"/>
          </p:cNvSpPr>
          <p:nvPr>
            <p:ph type="subTitle" idx="1"/>
          </p:nvPr>
        </p:nvSpPr>
        <p:spPr/>
        <p:txBody>
          <a:bodyPr/>
          <a:lstStyle/>
          <a:p>
            <a:r>
              <a:rPr lang="en-US" smtClean="0"/>
              <a:t>A Math lesson plan where students use their knowledge of Geometry to plan and create artwork that shows their understanding of the compass and the measurement of circles. </a:t>
            </a:r>
          </a:p>
        </p:txBody>
      </p:sp>
      <p:sp>
        <p:nvSpPr>
          <p:cNvPr id="36867" name="Title 2"/>
          <p:cNvSpPr>
            <a:spLocks noGrp="1"/>
          </p:cNvSpPr>
          <p:nvPr>
            <p:ph type="ctrTitle"/>
          </p:nvPr>
        </p:nvSpPr>
        <p:spPr>
          <a:xfrm>
            <a:off x="457200" y="1506538"/>
            <a:ext cx="8229600" cy="1470025"/>
          </a:xfrm>
        </p:spPr>
        <p:txBody>
          <a:bodyPr/>
          <a:lstStyle/>
          <a:p>
            <a:r>
              <a:rPr smtClean="0"/>
              <a:t>Constructing Circles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normAutofit fontScale="90000"/>
          </a:bodyPr>
          <a:lstStyle/>
          <a:p>
            <a:pPr algn="ctr" eaLnBrk="1" hangingPunct="1">
              <a:defRPr/>
            </a:pP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4400" dirty="0" smtClean="0"/>
              <a:t>Essential Standards Connections</a:t>
            </a:r>
            <a:r>
              <a:rPr lang="en-US" sz="3600" dirty="0" smtClean="0"/>
              <a:t/>
            </a:r>
            <a:br>
              <a:rPr lang="en-US" sz="3600" dirty="0" smtClean="0"/>
            </a:br>
            <a:endParaRPr lang="en-US" sz="3200" dirty="0" smtClean="0"/>
          </a:p>
        </p:txBody>
      </p:sp>
      <p:sp>
        <p:nvSpPr>
          <p:cNvPr id="11268" name="Subtitle 1"/>
          <p:cNvSpPr>
            <a:spLocks noGrp="1"/>
          </p:cNvSpPr>
          <p:nvPr>
            <p:ph sz="half" idx="2"/>
          </p:nvPr>
        </p:nvSpPr>
        <p:spPr>
          <a:xfrm>
            <a:off x="4703763" y="1371600"/>
            <a:ext cx="4059237" cy="4572000"/>
          </a:xfrm>
        </p:spPr>
        <p:txBody>
          <a:bodyPr/>
          <a:lstStyle/>
          <a:p>
            <a:pPr>
              <a:defRPr/>
            </a:pPr>
            <a:r>
              <a:rPr lang="en-US" sz="1800" b="1" dirty="0" smtClean="0"/>
              <a:t>Math</a:t>
            </a:r>
            <a:r>
              <a:rPr lang="en-US" sz="1800" dirty="0" smtClean="0"/>
              <a:t/>
            </a:r>
            <a:br>
              <a:rPr lang="en-US" sz="1800" dirty="0" smtClean="0"/>
            </a:br>
            <a:r>
              <a:rPr lang="en-US" sz="1800" dirty="0" smtClean="0"/>
              <a:t>7.G.2 - Draw (freehand, with ruler and protractor, and with technology) geometric shapes with given conditions. Focus on constructing triangles from three measures of angles or sides, noticing when the conditions determine a unique triangle, more than one triangle, or no triangle. </a:t>
            </a:r>
          </a:p>
          <a:p>
            <a:pPr>
              <a:buFont typeface="Wingdings 2" pitchFamily="18" charset="2"/>
              <a:buNone/>
              <a:defRPr/>
            </a:pPr>
            <a:r>
              <a:rPr lang="en-US" sz="1800" dirty="0" smtClean="0"/>
              <a:t>	7.G.4 - Know the formulas for the area and circumference of a circle and use them to solve problems; give an informal derivation of the relationship between the circumference and area of a circle.</a:t>
            </a:r>
          </a:p>
          <a:p>
            <a:pPr marL="365125" indent="-255588" eaLnBrk="1" hangingPunct="1">
              <a:buClr>
                <a:srgbClr val="A28E6A"/>
              </a:buClr>
              <a:buFont typeface="Georgia" pitchFamily="18" charset="0"/>
              <a:buChar char="•"/>
              <a:defRPr/>
            </a:pPr>
            <a:r>
              <a:rPr lang="en-US" sz="1800" b="1" dirty="0" smtClean="0"/>
              <a:t>Visual Arts</a:t>
            </a:r>
            <a:endParaRPr lang="en-US" sz="1800" dirty="0" smtClean="0"/>
          </a:p>
          <a:p>
            <a:pPr marL="365125" indent="-255588" eaLnBrk="1" hangingPunct="1">
              <a:buClr>
                <a:srgbClr val="A28E6A"/>
              </a:buClr>
              <a:buFont typeface="Wingdings 2" pitchFamily="18" charset="2"/>
              <a:buNone/>
              <a:defRPr/>
            </a:pPr>
            <a:r>
              <a:rPr lang="en-US" sz="1800" dirty="0" smtClean="0"/>
              <a:t>	7.CX.2.2 - Select skills and information needed from other disciplines to solve artistic problems. </a:t>
            </a:r>
          </a:p>
          <a:p>
            <a:pPr marL="365125" indent="-255588" eaLnBrk="1" hangingPunct="1">
              <a:buClr>
                <a:srgbClr val="A28E6A"/>
              </a:buClr>
              <a:buFont typeface="Wingdings 2" pitchFamily="18" charset="2"/>
              <a:buNone/>
              <a:defRPr/>
            </a:pPr>
            <a:r>
              <a:rPr lang="en-US" sz="1800" dirty="0" smtClean="0"/>
              <a:t>	</a:t>
            </a:r>
          </a:p>
          <a:p>
            <a:pPr marL="365125" indent="-255588" algn="ctr" eaLnBrk="1" hangingPunct="1">
              <a:buClr>
                <a:srgbClr val="A28E6A"/>
              </a:buClr>
              <a:buFont typeface="Wingdings 2" pitchFamily="18" charset="2"/>
              <a:buNone/>
              <a:defRPr/>
            </a:pPr>
            <a:endParaRPr lang="en-US" sz="1600" dirty="0" smtClean="0">
              <a:solidFill>
                <a:schemeClr val="tx2"/>
              </a:solidFill>
            </a:endParaRPr>
          </a:p>
        </p:txBody>
      </p:sp>
      <p:sp>
        <p:nvSpPr>
          <p:cNvPr id="37892" name="TextBox 8"/>
          <p:cNvSpPr txBox="1">
            <a:spLocks noChangeArrowheads="1"/>
          </p:cNvSpPr>
          <p:nvPr/>
        </p:nvSpPr>
        <p:spPr bwMode="auto">
          <a:xfrm>
            <a:off x="228600" y="5410200"/>
            <a:ext cx="3657600" cy="381000"/>
          </a:xfrm>
          <a:prstGeom prst="rect">
            <a:avLst/>
          </a:prstGeom>
          <a:noFill/>
          <a:ln w="9525">
            <a:noFill/>
            <a:miter lim="800000"/>
            <a:headEnd/>
            <a:tailEnd/>
          </a:ln>
        </p:spPr>
        <p:txBody>
          <a:bodyPr>
            <a:spAutoFit/>
          </a:bodyPr>
          <a:lstStyle/>
          <a:p>
            <a:r>
              <a:rPr lang="en-US">
                <a:latin typeface="Georgia" pitchFamily="18" charset="0"/>
              </a:rPr>
              <a:t>Student Product</a:t>
            </a:r>
          </a:p>
        </p:txBody>
      </p:sp>
      <p:pic>
        <p:nvPicPr>
          <p:cNvPr id="37893" name="Content Placeholder 6" descr="circles.jpg"/>
          <p:cNvPicPr>
            <a:picLocks noGrp="1" noChangeAspect="1"/>
          </p:cNvPicPr>
          <p:nvPr>
            <p:ph sz="quarter" idx="1"/>
          </p:nvPr>
        </p:nvPicPr>
        <p:blipFill>
          <a:blip r:embed="rId2" cstate="print"/>
          <a:srcRect/>
          <a:stretch>
            <a:fillRect/>
          </a:stretch>
        </p:blipFill>
        <p:spPr>
          <a:xfrm>
            <a:off x="228600" y="1828800"/>
            <a:ext cx="4675188" cy="34290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990600" y="1371600"/>
            <a:ext cx="7162800" cy="4876800"/>
          </a:xfrm>
        </p:spPr>
        <p:txBody>
          <a:bodyPr/>
          <a:lstStyle/>
          <a:p>
            <a:pPr marL="457200" indent="-457200">
              <a:buFont typeface="Franklin Gothic Book" pitchFamily="34" charset="0"/>
              <a:buAutoNum type="arabicPeriod"/>
            </a:pPr>
            <a:r>
              <a:rPr lang="en-US" sz="2400" smtClean="0"/>
              <a:t>Students will demonstrate their knowledge of parts of circles and their relationships.</a:t>
            </a:r>
          </a:p>
          <a:p>
            <a:pPr marL="457200" indent="-457200">
              <a:buFont typeface="Franklin Gothic Book" pitchFamily="34" charset="0"/>
              <a:buAutoNum type="arabicPeriod"/>
            </a:pPr>
            <a:r>
              <a:rPr lang="en-US" sz="2400" smtClean="0"/>
              <a:t>Students will use appropriate tools to construct circles of given dimension.</a:t>
            </a:r>
          </a:p>
          <a:p>
            <a:pPr marL="457200" indent="-457200">
              <a:buFont typeface="Franklin Gothic Book" pitchFamily="34" charset="0"/>
              <a:buAutoNum type="arabicPeriod"/>
            </a:pPr>
            <a:r>
              <a:rPr lang="en-US" sz="2400" smtClean="0"/>
              <a:t>Students will find the circumference and area of the circles they construct.</a:t>
            </a:r>
          </a:p>
          <a:p>
            <a:pPr marL="457200" indent="-457200">
              <a:buFont typeface="Franklin Gothic Book" pitchFamily="34" charset="0"/>
              <a:buAutoNum type="arabicPeriod"/>
            </a:pPr>
            <a:r>
              <a:rPr lang="en-US" sz="2400" smtClean="0"/>
              <a:t>Students will plan and create original works of art using the concentric circles.</a:t>
            </a:r>
          </a:p>
          <a:p>
            <a:pPr marL="457200" indent="-457200" eaLnBrk="1" hangingPunct="1">
              <a:buClr>
                <a:srgbClr val="A28E6A"/>
              </a:buClr>
              <a:buFont typeface="Wingdings 2" pitchFamily="18" charset="2"/>
              <a:buNone/>
            </a:pPr>
            <a:endParaRPr lang="en-US" sz="2400" smtClean="0"/>
          </a:p>
        </p:txBody>
      </p:sp>
      <p:sp>
        <p:nvSpPr>
          <p:cNvPr id="38915" name="Title 1"/>
          <p:cNvSpPr>
            <a:spLocks noGrp="1"/>
          </p:cNvSpPr>
          <p:nvPr>
            <p:ph type="title"/>
          </p:nvPr>
        </p:nvSpPr>
        <p:spPr>
          <a:xfrm>
            <a:off x="228600" y="0"/>
            <a:ext cx="8229600" cy="1066800"/>
          </a:xfrm>
        </p:spPr>
        <p:txBody>
          <a:bodyPr/>
          <a:lstStyle/>
          <a:p>
            <a:pPr algn="ctr" eaLnBrk="1" hangingPunct="1"/>
            <a:r>
              <a:rPr lang="en-US" smtClean="0"/>
              <a:t>Learning Objectives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609600" y="4038600"/>
            <a:ext cx="8153400" cy="2209800"/>
          </a:xfrm>
        </p:spPr>
        <p:txBody>
          <a:bodyPr/>
          <a:lstStyle/>
          <a:p>
            <a:pPr>
              <a:buFont typeface="Wingdings 2" pitchFamily="18" charset="2"/>
              <a:buNone/>
              <a:defRPr/>
            </a:pPr>
            <a:r>
              <a:rPr lang="en-US" sz="2400" dirty="0" smtClean="0">
                <a:latin typeface="+mj-lt"/>
              </a:rPr>
              <a:t>	After studying circles, students observe Frank Stella’s </a:t>
            </a:r>
            <a:r>
              <a:rPr lang="en-US" sz="2400" i="1" dirty="0" err="1" smtClean="0">
                <a:latin typeface="+mj-lt"/>
              </a:rPr>
              <a:t>Raqqa</a:t>
            </a:r>
            <a:r>
              <a:rPr lang="en-US" sz="2400" i="1" dirty="0" smtClean="0">
                <a:latin typeface="+mj-lt"/>
              </a:rPr>
              <a:t> II</a:t>
            </a:r>
            <a:r>
              <a:rPr lang="en-US" sz="2400" dirty="0" smtClean="0">
                <a:latin typeface="+mj-lt"/>
              </a:rPr>
              <a:t> and discuss color, patterns, design, and how he may have created this large work of art. </a:t>
            </a:r>
            <a:endParaRPr lang="en-US" sz="2400" dirty="0">
              <a:latin typeface="+mj-lt"/>
            </a:endParaRPr>
          </a:p>
        </p:txBody>
      </p:sp>
      <p:pic>
        <p:nvPicPr>
          <p:cNvPr id="39939" name="Content Placeholder 8" descr="stella.jpg"/>
          <p:cNvPicPr>
            <a:picLocks noGrp="1" noChangeAspect="1"/>
          </p:cNvPicPr>
          <p:nvPr>
            <p:ph sz="quarter" idx="2"/>
          </p:nvPr>
        </p:nvPicPr>
        <p:blipFill>
          <a:blip r:embed="rId2" cstate="print"/>
          <a:srcRect/>
          <a:stretch>
            <a:fillRect/>
          </a:stretch>
        </p:blipFill>
        <p:spPr>
          <a:xfrm>
            <a:off x="990600" y="838200"/>
            <a:ext cx="7561263" cy="30480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914400" y="76200"/>
            <a:ext cx="7772400" cy="1143000"/>
          </a:xfrm>
        </p:spPr>
        <p:txBody>
          <a:bodyPr/>
          <a:lstStyle/>
          <a:p>
            <a:pPr algn="ctr"/>
            <a:r>
              <a:rPr lang="en-US" smtClean="0"/>
              <a:t>Using Circles to Create Art</a:t>
            </a:r>
          </a:p>
        </p:txBody>
      </p:sp>
      <p:pic>
        <p:nvPicPr>
          <p:cNvPr id="40963" name="Content Placeholder 4" descr="circles2.jpg"/>
          <p:cNvPicPr>
            <a:picLocks noGrp="1" noChangeAspect="1"/>
          </p:cNvPicPr>
          <p:nvPr>
            <p:ph sz="quarter" idx="1"/>
          </p:nvPr>
        </p:nvPicPr>
        <p:blipFill>
          <a:blip r:embed="rId2" cstate="print"/>
          <a:srcRect/>
          <a:stretch>
            <a:fillRect/>
          </a:stretch>
        </p:blipFill>
        <p:spPr>
          <a:xfrm>
            <a:off x="228600" y="1828800"/>
            <a:ext cx="4679950" cy="3429000"/>
          </a:xfrm>
        </p:spPr>
      </p:pic>
      <p:sp>
        <p:nvSpPr>
          <p:cNvPr id="40964" name="Content Placeholder 3"/>
          <p:cNvSpPr>
            <a:spLocks noGrp="1"/>
          </p:cNvSpPr>
          <p:nvPr>
            <p:ph sz="quarter" idx="2"/>
          </p:nvPr>
        </p:nvSpPr>
        <p:spPr>
          <a:xfrm>
            <a:off x="4933950" y="1524000"/>
            <a:ext cx="3749675" cy="4572000"/>
          </a:xfrm>
        </p:spPr>
        <p:txBody>
          <a:bodyPr/>
          <a:lstStyle/>
          <a:p>
            <a:r>
              <a:rPr lang="en-US" smtClean="0"/>
              <a:t>Use compass to create concentric circles</a:t>
            </a:r>
          </a:p>
          <a:p>
            <a:r>
              <a:rPr lang="en-US" smtClean="0"/>
              <a:t>Use crayon resistant process to color some circles with crayons and use watercolors for the rest</a:t>
            </a:r>
          </a:p>
          <a:p>
            <a:r>
              <a:rPr lang="en-US" smtClean="0"/>
              <a:t>Cut circles in two or four equal pieces</a:t>
            </a:r>
          </a:p>
          <a:p>
            <a:r>
              <a:rPr lang="en-US" smtClean="0"/>
              <a:t>Arrange the pieces into a new design</a:t>
            </a:r>
          </a:p>
        </p:txBody>
      </p:sp>
      <p:sp>
        <p:nvSpPr>
          <p:cNvPr id="40965" name="TextBox 8"/>
          <p:cNvSpPr txBox="1">
            <a:spLocks noChangeArrowheads="1"/>
          </p:cNvSpPr>
          <p:nvPr/>
        </p:nvSpPr>
        <p:spPr bwMode="auto">
          <a:xfrm>
            <a:off x="228600" y="5257800"/>
            <a:ext cx="3657600" cy="381000"/>
          </a:xfrm>
          <a:prstGeom prst="rect">
            <a:avLst/>
          </a:prstGeom>
          <a:noFill/>
          <a:ln w="9525">
            <a:noFill/>
            <a:miter lim="800000"/>
            <a:headEnd/>
            <a:tailEnd/>
          </a:ln>
        </p:spPr>
        <p:txBody>
          <a:bodyPr>
            <a:spAutoFit/>
          </a:bodyPr>
          <a:lstStyle/>
          <a:p>
            <a:r>
              <a:rPr lang="en-US">
                <a:latin typeface="Georgia" pitchFamily="18" charset="0"/>
              </a:rPr>
              <a:t>Student Product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gn="ctr"/>
            <a:r>
              <a:rPr lang="en-US" smtClean="0"/>
              <a:t>Assessment Strategies</a:t>
            </a:r>
            <a:br>
              <a:rPr lang="en-US" smtClean="0"/>
            </a:br>
            <a:r>
              <a:rPr lang="en-US" smtClean="0"/>
              <a:t>Student Handout and Rubric</a:t>
            </a:r>
          </a:p>
        </p:txBody>
      </p:sp>
      <p:sp>
        <p:nvSpPr>
          <p:cNvPr id="5" name="Text Placeholder 4"/>
          <p:cNvSpPr>
            <a:spLocks noGrp="1"/>
          </p:cNvSpPr>
          <p:nvPr>
            <p:ph type="body" idx="1"/>
          </p:nvPr>
        </p:nvSpPr>
        <p:spPr/>
        <p:txBody>
          <a:bodyPr/>
          <a:lstStyle/>
          <a:p>
            <a:pPr>
              <a:defRPr/>
            </a:pPr>
            <a:r>
              <a:rPr lang="en-US" dirty="0" smtClean="0"/>
              <a:t>Math	</a:t>
            </a:r>
            <a:endParaRPr lang="en-US" dirty="0"/>
          </a:p>
        </p:txBody>
      </p:sp>
      <p:sp>
        <p:nvSpPr>
          <p:cNvPr id="7" name="Text Placeholder 6"/>
          <p:cNvSpPr>
            <a:spLocks noGrp="1"/>
          </p:cNvSpPr>
          <p:nvPr>
            <p:ph type="body" sz="half" idx="3"/>
          </p:nvPr>
        </p:nvSpPr>
        <p:spPr/>
        <p:txBody>
          <a:bodyPr/>
          <a:lstStyle/>
          <a:p>
            <a:pPr>
              <a:defRPr/>
            </a:pPr>
            <a:r>
              <a:rPr lang="en-US" dirty="0" smtClean="0"/>
              <a:t>Art</a:t>
            </a:r>
            <a:endParaRPr lang="en-US" dirty="0"/>
          </a:p>
        </p:txBody>
      </p:sp>
      <p:sp>
        <p:nvSpPr>
          <p:cNvPr id="41989" name="Content Placeholder 5"/>
          <p:cNvSpPr>
            <a:spLocks noGrp="1"/>
          </p:cNvSpPr>
          <p:nvPr>
            <p:ph sz="half" idx="2"/>
          </p:nvPr>
        </p:nvSpPr>
        <p:spPr/>
        <p:txBody>
          <a:bodyPr/>
          <a:lstStyle/>
          <a:p>
            <a:r>
              <a:rPr lang="en-US" smtClean="0"/>
              <a:t>Students define and find the radius, diameter, circumference, and area of the concentric circles</a:t>
            </a:r>
          </a:p>
        </p:txBody>
      </p:sp>
      <p:sp>
        <p:nvSpPr>
          <p:cNvPr id="41990" name="Content Placeholder 7"/>
          <p:cNvSpPr>
            <a:spLocks noGrp="1"/>
          </p:cNvSpPr>
          <p:nvPr>
            <p:ph sz="half" idx="4"/>
          </p:nvPr>
        </p:nvSpPr>
        <p:spPr/>
        <p:txBody>
          <a:bodyPr/>
          <a:lstStyle/>
          <a:p>
            <a:r>
              <a:rPr lang="en-US" smtClean="0"/>
              <a:t>Students ability to use appropriate tools to create, plan, and organize a work of art</a:t>
            </a:r>
          </a:p>
        </p:txBody>
      </p:sp>
      <p:pic>
        <p:nvPicPr>
          <p:cNvPr id="41991" name="Content Placeholder 8" descr="stella.jpg"/>
          <p:cNvPicPr>
            <a:picLocks noChangeAspect="1"/>
          </p:cNvPicPr>
          <p:nvPr/>
        </p:nvPicPr>
        <p:blipFill>
          <a:blip r:embed="rId2" cstate="print"/>
          <a:srcRect/>
          <a:stretch>
            <a:fillRect/>
          </a:stretch>
        </p:blipFill>
        <p:spPr bwMode="auto">
          <a:xfrm>
            <a:off x="1828800" y="3962400"/>
            <a:ext cx="6019800" cy="2427288"/>
          </a:xfrm>
          <a:prstGeom prst="rect">
            <a:avLst/>
          </a:prstGeom>
          <a:noFill/>
          <a:ln w="9525">
            <a:noFill/>
            <a:miter lim="800000"/>
            <a:headEnd/>
            <a:tailEnd/>
          </a:ln>
        </p:spPr>
      </p:pic>
      <p:sp>
        <p:nvSpPr>
          <p:cNvPr id="10" name="Title 1"/>
          <p:cNvSpPr txBox="1">
            <a:spLocks/>
          </p:cNvSpPr>
          <p:nvPr/>
        </p:nvSpPr>
        <p:spPr bwMode="auto">
          <a:xfrm>
            <a:off x="304800" y="6019800"/>
            <a:ext cx="2895600" cy="838200"/>
          </a:xfrm>
          <a:prstGeom prst="rect">
            <a:avLst/>
          </a:prstGeom>
          <a:noFill/>
          <a:ln w="9525">
            <a:noFill/>
            <a:miter lim="800000"/>
            <a:headEnd/>
            <a:tailEnd/>
          </a:ln>
        </p:spPr>
        <p:txBody>
          <a:bodyPr bIns="91440" anchor="b"/>
          <a:lstStyle/>
          <a:p>
            <a:pPr eaLnBrk="0" hangingPunct="0">
              <a:defRPr/>
            </a:pPr>
            <a:r>
              <a:rPr lang="en-US" sz="2800" i="1" dirty="0" err="1">
                <a:solidFill>
                  <a:schemeClr val="tx2"/>
                </a:solidFill>
                <a:latin typeface="+mj-lt"/>
                <a:ea typeface="+mj-ea"/>
                <a:cs typeface="+mj-cs"/>
              </a:rPr>
              <a:t>Raqqa</a:t>
            </a:r>
            <a:r>
              <a:rPr lang="en-US" sz="2800" i="1" dirty="0">
                <a:solidFill>
                  <a:schemeClr val="tx2"/>
                </a:solidFill>
                <a:latin typeface="+mj-lt"/>
                <a:ea typeface="+mj-ea"/>
                <a:cs typeface="+mj-cs"/>
              </a:rPr>
              <a:t> II</a:t>
            </a:r>
          </a:p>
          <a:p>
            <a:pPr eaLnBrk="0" hangingPunct="0">
              <a:defRPr/>
            </a:pPr>
            <a:r>
              <a:rPr lang="en-US" sz="2800" dirty="0">
                <a:solidFill>
                  <a:schemeClr val="tx2"/>
                </a:solidFill>
                <a:latin typeface="+mj-lt"/>
                <a:ea typeface="+mj-ea"/>
                <a:cs typeface="+mj-cs"/>
              </a:rPr>
              <a:t>Franz Kline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a:xfrm>
            <a:off x="533400" y="-228600"/>
            <a:ext cx="8229600" cy="1219200"/>
          </a:xfrm>
        </p:spPr>
        <p:txBody>
          <a:bodyPr/>
          <a:lstStyle/>
          <a:p>
            <a:pPr algn="ctr"/>
            <a:r>
              <a:rPr lang="en-US" smtClean="0"/>
              <a:t>Student</a:t>
            </a:r>
            <a:r>
              <a:rPr lang="en-US" b="1" smtClean="0"/>
              <a:t> </a:t>
            </a:r>
            <a:r>
              <a:rPr lang="en-US" smtClean="0"/>
              <a:t>Responses</a:t>
            </a:r>
            <a:r>
              <a:rPr lang="en-US" b="1" smtClean="0"/>
              <a:t> </a:t>
            </a:r>
          </a:p>
        </p:txBody>
      </p:sp>
      <p:sp>
        <p:nvSpPr>
          <p:cNvPr id="3" name="Content Placeholder 2"/>
          <p:cNvSpPr>
            <a:spLocks noGrp="1"/>
          </p:cNvSpPr>
          <p:nvPr>
            <p:ph sz="half" idx="1"/>
          </p:nvPr>
        </p:nvSpPr>
        <p:spPr>
          <a:xfrm>
            <a:off x="457200" y="1066800"/>
            <a:ext cx="4267200" cy="5410200"/>
          </a:xfrm>
        </p:spPr>
        <p:txBody>
          <a:bodyPr>
            <a:normAutofit lnSpcReduction="10000"/>
          </a:bodyPr>
          <a:lstStyle/>
          <a:p>
            <a:pPr marL="274320" indent="-274320" eaLnBrk="1" fontAlgn="auto" hangingPunct="1">
              <a:spcAft>
                <a:spcPts val="0"/>
              </a:spcAft>
              <a:buFont typeface="Wingdings 2"/>
              <a:buChar char=""/>
              <a:defRPr/>
            </a:pPr>
            <a:r>
              <a:rPr lang="en-US" dirty="0" smtClean="0"/>
              <a:t>“I liked this because we got to closely observe the rock and then tried to make our painting look like it. I learned that the closer you examine something, the more things you can observe.”</a:t>
            </a:r>
          </a:p>
          <a:p>
            <a:pPr marL="274320" indent="-274320" eaLnBrk="1" fontAlgn="auto" hangingPunct="1">
              <a:spcAft>
                <a:spcPts val="0"/>
              </a:spcAft>
              <a:buFont typeface="Wingdings 2"/>
              <a:buNone/>
              <a:defRPr/>
            </a:pPr>
            <a:r>
              <a:rPr lang="en-US" dirty="0" smtClean="0"/>
              <a:t>                ~Alyson, 6</a:t>
            </a:r>
            <a:r>
              <a:rPr lang="en-US" baseline="30000" dirty="0" smtClean="0"/>
              <a:t>th</a:t>
            </a:r>
            <a:r>
              <a:rPr lang="en-US" dirty="0" smtClean="0"/>
              <a:t> grader</a:t>
            </a:r>
          </a:p>
          <a:p>
            <a:pPr marL="274320" indent="-274320" eaLnBrk="1" fontAlgn="auto" hangingPunct="1">
              <a:spcAft>
                <a:spcPts val="0"/>
              </a:spcAft>
              <a:buFont typeface="Wingdings 2"/>
              <a:buNone/>
              <a:defRPr/>
            </a:pPr>
            <a:endParaRPr lang="en-US" dirty="0" smtClean="0"/>
          </a:p>
          <a:p>
            <a:pPr marL="274320" indent="-274320" eaLnBrk="1" fontAlgn="auto" hangingPunct="1">
              <a:spcAft>
                <a:spcPts val="0"/>
              </a:spcAft>
              <a:buFont typeface="Wingdings 2"/>
              <a:buChar char=""/>
              <a:defRPr/>
            </a:pPr>
            <a:r>
              <a:rPr lang="en-US" dirty="0" smtClean="0"/>
              <a:t>“I liked doing art in science. I never knew the two went together.”</a:t>
            </a:r>
          </a:p>
          <a:p>
            <a:pPr marL="274320" indent="-274320" eaLnBrk="1" fontAlgn="auto" hangingPunct="1">
              <a:spcAft>
                <a:spcPts val="0"/>
              </a:spcAft>
              <a:buFont typeface="Wingdings 2"/>
              <a:buNone/>
              <a:defRPr/>
            </a:pPr>
            <a:r>
              <a:rPr lang="en-US" dirty="0" smtClean="0"/>
              <a:t>                ~Grace, 6</a:t>
            </a:r>
            <a:r>
              <a:rPr lang="en-US" baseline="30000" dirty="0" smtClean="0"/>
              <a:t>th</a:t>
            </a:r>
            <a:r>
              <a:rPr lang="en-US" dirty="0" smtClean="0"/>
              <a:t> grader</a:t>
            </a:r>
          </a:p>
        </p:txBody>
      </p:sp>
      <p:pic>
        <p:nvPicPr>
          <p:cNvPr id="43012" name="Content Placeholder 4" descr="VID00007.jpg"/>
          <p:cNvPicPr>
            <a:picLocks noGrp="1" noChangeAspect="1"/>
          </p:cNvPicPr>
          <p:nvPr>
            <p:ph sz="half" idx="2"/>
          </p:nvPr>
        </p:nvPicPr>
        <p:blipFill>
          <a:blip r:embed="rId2" cstate="print"/>
          <a:srcRect/>
          <a:stretch>
            <a:fillRect/>
          </a:stretch>
        </p:blipFill>
        <p:spPr>
          <a:xfrm>
            <a:off x="4703763" y="1828800"/>
            <a:ext cx="4059237" cy="30448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800" decel="100000"/>
                                        <p:tgtEl>
                                          <p:spTgt spid="3">
                                            <p:txEl>
                                              <p:pRg st="1" end="1"/>
                                            </p:txEl>
                                          </p:spTgt>
                                        </p:tgtEl>
                                      </p:cBhvr>
                                    </p:animEffect>
                                    <p:anim calcmode="lin" valueType="num">
                                      <p:cBhvr>
                                        <p:cTn id="1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800" decel="100000"/>
                                        <p:tgtEl>
                                          <p:spTgt spid="3">
                                            <p:txEl>
                                              <p:pRg st="3" end="3"/>
                                            </p:txEl>
                                          </p:spTgt>
                                        </p:tgtEl>
                                      </p:cBhvr>
                                    </p:animEffect>
                                    <p:anim calcmode="lin" valueType="num">
                                      <p:cBhvr>
                                        <p:cTn id="26"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par>
                                <p:cTn id="31" presetID="30"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800" decel="100000"/>
                                        <p:tgtEl>
                                          <p:spTgt spid="3">
                                            <p:txEl>
                                              <p:pRg st="4" end="4"/>
                                            </p:txEl>
                                          </p:spTgt>
                                        </p:tgtEl>
                                      </p:cBhvr>
                                    </p:animEffect>
                                    <p:anim calcmode="lin" valueType="num">
                                      <p:cBhvr>
                                        <p:cTn id="34"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35"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36"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152400"/>
            <a:ext cx="8229600" cy="1066800"/>
          </a:xfrm>
        </p:spPr>
        <p:txBody>
          <a:bodyPr/>
          <a:lstStyle/>
          <a:p>
            <a:pPr algn="ctr" eaLnBrk="1" hangingPunct="1"/>
            <a:r>
              <a:rPr lang="en-US" smtClean="0"/>
              <a:t>Personal Learning Experiences</a:t>
            </a:r>
          </a:p>
        </p:txBody>
      </p:sp>
      <p:sp>
        <p:nvSpPr>
          <p:cNvPr id="44035" name="Content Placeholder 4"/>
          <p:cNvSpPr>
            <a:spLocks noGrp="1"/>
          </p:cNvSpPr>
          <p:nvPr>
            <p:ph sz="half" idx="2"/>
          </p:nvPr>
        </p:nvSpPr>
        <p:spPr>
          <a:xfrm>
            <a:off x="5181600" y="1981200"/>
            <a:ext cx="4038600" cy="4525963"/>
          </a:xfrm>
        </p:spPr>
        <p:txBody>
          <a:bodyPr/>
          <a:lstStyle/>
          <a:p>
            <a:pPr eaLnBrk="1" hangingPunct="1"/>
            <a:r>
              <a:rPr lang="en-US" smtClean="0"/>
              <a:t>New appreciation for art</a:t>
            </a:r>
          </a:p>
          <a:p>
            <a:pPr eaLnBrk="1" hangingPunct="1"/>
            <a:r>
              <a:rPr lang="en-US" smtClean="0"/>
              <a:t>Collaboration opportunities</a:t>
            </a:r>
          </a:p>
          <a:p>
            <a:pPr eaLnBrk="1" hangingPunct="1"/>
            <a:r>
              <a:rPr lang="en-US" smtClean="0"/>
              <a:t> Explore connections between science and art</a:t>
            </a:r>
          </a:p>
          <a:p>
            <a:pPr eaLnBrk="1" hangingPunct="1"/>
            <a:r>
              <a:rPr lang="en-US" smtClean="0"/>
              <a:t>Create engaging and exciting lesson plans</a:t>
            </a:r>
          </a:p>
          <a:p>
            <a:pPr eaLnBrk="1" hangingPunct="1"/>
            <a:endParaRPr lang="en-US" smtClean="0"/>
          </a:p>
        </p:txBody>
      </p:sp>
      <p:pic>
        <p:nvPicPr>
          <p:cNvPr id="44036" name="Picture 2" descr="F:\Art Presentation 2 - Greenville Expo\Pic\VID00010.jpg"/>
          <p:cNvPicPr>
            <a:picLocks noGrp="1" noChangeAspect="1" noChangeArrowheads="1"/>
          </p:cNvPicPr>
          <p:nvPr>
            <p:ph sz="quarter" idx="1"/>
          </p:nvPr>
        </p:nvPicPr>
        <p:blipFill>
          <a:blip r:embed="rId3" cstate="print"/>
          <a:srcRect/>
          <a:stretch>
            <a:fillRect/>
          </a:stretch>
        </p:blipFill>
        <p:spPr>
          <a:xfrm>
            <a:off x="228600" y="1752600"/>
            <a:ext cx="4876800" cy="3657600"/>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1"/>
          <p:cNvSpPr>
            <a:spLocks noGrp="1"/>
          </p:cNvSpPr>
          <p:nvPr>
            <p:ph type="subTitle" idx="1"/>
          </p:nvPr>
        </p:nvSpPr>
        <p:spPr>
          <a:xfrm>
            <a:off x="457200" y="3700463"/>
            <a:ext cx="8305800" cy="1143000"/>
          </a:xfrm>
        </p:spPr>
        <p:txBody>
          <a:bodyPr/>
          <a:lstStyle/>
          <a:p>
            <a:pPr eaLnBrk="1" hangingPunct="1"/>
            <a:r>
              <a:rPr lang="en-US" smtClean="0"/>
              <a:t>Rock Painting Lesson - a 6</a:t>
            </a:r>
            <a:r>
              <a:rPr lang="en-US" baseline="30000" smtClean="0"/>
              <a:t>th</a:t>
            </a:r>
            <a:r>
              <a:rPr lang="en-US" smtClean="0"/>
              <a:t> grade Science plan that incorporates relating the texture of different types of rocks to the texture in art. </a:t>
            </a:r>
          </a:p>
        </p:txBody>
      </p:sp>
      <p:sp>
        <p:nvSpPr>
          <p:cNvPr id="9219" name="Title 2"/>
          <p:cNvSpPr>
            <a:spLocks noGrp="1"/>
          </p:cNvSpPr>
          <p:nvPr>
            <p:ph type="ctrTitle"/>
          </p:nvPr>
        </p:nvSpPr>
        <p:spPr>
          <a:xfrm>
            <a:off x="457200" y="1506538"/>
            <a:ext cx="8229600" cy="1470025"/>
          </a:xfrm>
        </p:spPr>
        <p:txBody>
          <a:bodyPr/>
          <a:lstStyle/>
          <a:p>
            <a:pPr eaLnBrk="1" hangingPunct="1"/>
            <a:r>
              <a:rPr b="1" smtClean="0"/>
              <a:t>The Power of Observations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14400" y="-228600"/>
            <a:ext cx="7772400" cy="1143000"/>
          </a:xfrm>
        </p:spPr>
        <p:txBody>
          <a:bodyPr/>
          <a:lstStyle/>
          <a:p>
            <a:pPr algn="ctr" eaLnBrk="1" hangingPunct="1"/>
            <a:r>
              <a:rPr lang="en-US" smtClean="0"/>
              <a:t>Relating Rocks to a Work of Art</a:t>
            </a:r>
          </a:p>
        </p:txBody>
      </p:sp>
      <p:sp>
        <p:nvSpPr>
          <p:cNvPr id="8" name="Text Placeholder 7"/>
          <p:cNvSpPr>
            <a:spLocks noGrp="1"/>
          </p:cNvSpPr>
          <p:nvPr>
            <p:ph type="body" idx="1"/>
          </p:nvPr>
        </p:nvSpPr>
        <p:spPr/>
        <p:txBody>
          <a:bodyPr/>
          <a:lstStyle/>
          <a:p>
            <a:pPr eaLnBrk="1" fontAlgn="auto" hangingPunct="1">
              <a:spcBef>
                <a:spcPts val="580"/>
              </a:spcBef>
              <a:spcAft>
                <a:spcPts val="0"/>
              </a:spcAft>
              <a:buFont typeface="Wingdings 2"/>
              <a:buNone/>
              <a:defRPr/>
            </a:pPr>
            <a:r>
              <a:rPr lang="en-US" dirty="0" smtClean="0"/>
              <a:t>Microscopic view of mineral formations in rocks</a:t>
            </a:r>
            <a:endParaRPr lang="en-US" dirty="0"/>
          </a:p>
        </p:txBody>
      </p:sp>
      <p:sp>
        <p:nvSpPr>
          <p:cNvPr id="9" name="Text Placeholder 8"/>
          <p:cNvSpPr>
            <a:spLocks noGrp="1"/>
          </p:cNvSpPr>
          <p:nvPr>
            <p:ph type="body" sz="half" idx="3"/>
          </p:nvPr>
        </p:nvSpPr>
        <p:spPr/>
        <p:txBody>
          <a:bodyPr/>
          <a:lstStyle/>
          <a:p>
            <a:pPr eaLnBrk="1" fontAlgn="auto" hangingPunct="1">
              <a:spcBef>
                <a:spcPts val="580"/>
              </a:spcBef>
              <a:spcAft>
                <a:spcPts val="0"/>
              </a:spcAft>
              <a:buFont typeface="Wingdings 2"/>
              <a:buNone/>
              <a:defRPr/>
            </a:pPr>
            <a:r>
              <a:rPr lang="en-US" dirty="0" smtClean="0"/>
              <a:t>Franz Kline’s </a:t>
            </a:r>
          </a:p>
          <a:p>
            <a:pPr eaLnBrk="1" fontAlgn="auto" hangingPunct="1">
              <a:spcBef>
                <a:spcPts val="580"/>
              </a:spcBef>
              <a:spcAft>
                <a:spcPts val="0"/>
              </a:spcAft>
              <a:buFont typeface="Wingdings 2"/>
              <a:buNone/>
              <a:defRPr/>
            </a:pPr>
            <a:r>
              <a:rPr lang="en-US" i="1" dirty="0" smtClean="0"/>
              <a:t>Orange Outline</a:t>
            </a:r>
            <a:endParaRPr lang="en-US" dirty="0"/>
          </a:p>
        </p:txBody>
      </p:sp>
      <p:pic>
        <p:nvPicPr>
          <p:cNvPr id="10245" name="Content Placeholder 5" descr="crystal formation.jpg"/>
          <p:cNvPicPr>
            <a:picLocks noGrp="1" noChangeAspect="1"/>
          </p:cNvPicPr>
          <p:nvPr>
            <p:ph sz="half" idx="2"/>
          </p:nvPr>
        </p:nvPicPr>
        <p:blipFill>
          <a:blip r:embed="rId3" cstate="print"/>
          <a:srcRect/>
          <a:stretch>
            <a:fillRect/>
          </a:stretch>
        </p:blipFill>
        <p:spPr>
          <a:xfrm>
            <a:off x="1143000" y="2209800"/>
            <a:ext cx="2976563" cy="3886200"/>
          </a:xfrm>
        </p:spPr>
      </p:pic>
      <p:pic>
        <p:nvPicPr>
          <p:cNvPr id="10246" name="Content Placeholder 6" descr="kline.jpg"/>
          <p:cNvPicPr>
            <a:picLocks noGrp="1" noChangeAspect="1"/>
          </p:cNvPicPr>
          <p:nvPr>
            <p:ph sz="half" idx="4"/>
          </p:nvPr>
        </p:nvPicPr>
        <p:blipFill>
          <a:blip r:embed="rId4" cstate="print"/>
          <a:srcRect b="8209"/>
          <a:stretch>
            <a:fillRect/>
          </a:stretch>
        </p:blipFill>
        <p:spPr>
          <a:xfrm>
            <a:off x="4953000" y="2276475"/>
            <a:ext cx="3733800" cy="3514725"/>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normAutofit fontScale="90000"/>
          </a:bodyPr>
          <a:lstStyle/>
          <a:p>
            <a:pPr algn="ctr" eaLnBrk="1" hangingPunct="1">
              <a:defRPr/>
            </a:pP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4400" dirty="0" smtClean="0"/>
              <a:t>Essential Standards Connections</a:t>
            </a:r>
            <a:r>
              <a:rPr lang="en-US" sz="3600" dirty="0" smtClean="0"/>
              <a:t/>
            </a:r>
            <a:br>
              <a:rPr lang="en-US" sz="3600" dirty="0" smtClean="0"/>
            </a:br>
            <a:endParaRPr lang="en-US" sz="3200" dirty="0" smtClean="0"/>
          </a:p>
        </p:txBody>
      </p:sp>
      <p:pic>
        <p:nvPicPr>
          <p:cNvPr id="11267" name="Content Placeholder 5" descr="057.JPG"/>
          <p:cNvPicPr>
            <a:picLocks noGrp="1" noChangeAspect="1"/>
          </p:cNvPicPr>
          <p:nvPr>
            <p:ph sz="half" idx="1"/>
          </p:nvPr>
        </p:nvPicPr>
        <p:blipFill>
          <a:blip r:embed="rId2" cstate="print"/>
          <a:srcRect/>
          <a:stretch>
            <a:fillRect/>
          </a:stretch>
        </p:blipFill>
        <p:spPr>
          <a:xfrm>
            <a:off x="304800" y="1752600"/>
            <a:ext cx="4416425" cy="3657600"/>
          </a:xfrm>
        </p:spPr>
      </p:pic>
      <p:sp>
        <p:nvSpPr>
          <p:cNvPr id="11268" name="Subtitle 1"/>
          <p:cNvSpPr>
            <a:spLocks noGrp="1"/>
          </p:cNvSpPr>
          <p:nvPr>
            <p:ph sz="half" idx="2"/>
          </p:nvPr>
        </p:nvSpPr>
        <p:spPr>
          <a:xfrm>
            <a:off x="4648200" y="1524000"/>
            <a:ext cx="4059238" cy="4572000"/>
          </a:xfrm>
        </p:spPr>
        <p:txBody>
          <a:bodyPr/>
          <a:lstStyle/>
          <a:p>
            <a:pPr marL="365125" indent="-255588" eaLnBrk="1" hangingPunct="1">
              <a:buClr>
                <a:srgbClr val="A28E6A"/>
              </a:buClr>
              <a:buFont typeface="Georgia" pitchFamily="18" charset="0"/>
              <a:buChar char="•"/>
            </a:pPr>
            <a:r>
              <a:rPr lang="en-US" sz="1800" b="1" smtClean="0"/>
              <a:t>Science</a:t>
            </a:r>
            <a:r>
              <a:rPr lang="en-US" sz="1800" smtClean="0"/>
              <a:t/>
            </a:r>
            <a:br>
              <a:rPr lang="en-US" sz="1800" smtClean="0"/>
            </a:br>
            <a:r>
              <a:rPr lang="en-US" sz="1800" smtClean="0"/>
              <a:t>6.E.2.3 - Explain how the formation of soil is related to the parent rock type and the environment in which it develops. </a:t>
            </a:r>
          </a:p>
          <a:p>
            <a:pPr marL="365125" indent="-255588" eaLnBrk="1" hangingPunct="1">
              <a:buClr>
                <a:srgbClr val="A28E6A"/>
              </a:buClr>
              <a:buFont typeface="Georgia" pitchFamily="18" charset="0"/>
              <a:buChar char="•"/>
            </a:pPr>
            <a:r>
              <a:rPr lang="en-US" sz="1800" b="1" smtClean="0"/>
              <a:t>Visual Arts</a:t>
            </a:r>
            <a:r>
              <a:rPr lang="en-US" sz="1800" smtClean="0"/>
              <a:t/>
            </a:r>
            <a:br>
              <a:rPr lang="en-US" sz="1800" smtClean="0"/>
            </a:br>
            <a:r>
              <a:rPr lang="en-US" sz="1800" smtClean="0"/>
              <a:t>6.V.1.1 - Use appropriate vocabulary to describe art, including Elements of Art, Principles of Design, types of media, various processes, and style. </a:t>
            </a:r>
          </a:p>
          <a:p>
            <a:pPr marL="365125" indent="-255588" eaLnBrk="1" hangingPunct="1">
              <a:buClr>
                <a:srgbClr val="A28E6A"/>
              </a:buClr>
              <a:buFont typeface="Wingdings 2" pitchFamily="18" charset="2"/>
              <a:buNone/>
            </a:pPr>
            <a:r>
              <a:rPr lang="en-US" sz="1800" smtClean="0"/>
              <a:t>	6.V.2.2 - Use observation skills of the immediate environment to create original imagery.</a:t>
            </a:r>
          </a:p>
          <a:p>
            <a:pPr marL="365125" indent="-255588" eaLnBrk="1" hangingPunct="1">
              <a:buClr>
                <a:srgbClr val="A28E6A"/>
              </a:buClr>
              <a:buFont typeface="Wingdings 2" pitchFamily="18" charset="2"/>
              <a:buNone/>
            </a:pPr>
            <a:r>
              <a:rPr lang="en-US" sz="1800" smtClean="0"/>
              <a:t>	6.V.3.3 - Create art in different media using various techniques and processes. </a:t>
            </a:r>
          </a:p>
          <a:p>
            <a:pPr marL="365125" indent="-255588" algn="ctr" eaLnBrk="1" hangingPunct="1">
              <a:buClr>
                <a:srgbClr val="A28E6A"/>
              </a:buClr>
              <a:buFont typeface="Wingdings 2" pitchFamily="18" charset="2"/>
              <a:buNone/>
            </a:pPr>
            <a:endParaRPr lang="en-US" sz="1600" smtClean="0">
              <a:solidFill>
                <a:schemeClr val="tx2"/>
              </a:solidFill>
            </a:endParaRPr>
          </a:p>
        </p:txBody>
      </p:sp>
      <p:sp>
        <p:nvSpPr>
          <p:cNvPr id="11269" name="TextBox 8"/>
          <p:cNvSpPr txBox="1">
            <a:spLocks noChangeArrowheads="1"/>
          </p:cNvSpPr>
          <p:nvPr/>
        </p:nvSpPr>
        <p:spPr bwMode="auto">
          <a:xfrm>
            <a:off x="228600" y="5410200"/>
            <a:ext cx="3657600" cy="381000"/>
          </a:xfrm>
          <a:prstGeom prst="rect">
            <a:avLst/>
          </a:prstGeom>
          <a:noFill/>
          <a:ln w="9525">
            <a:noFill/>
            <a:miter lim="800000"/>
            <a:headEnd/>
            <a:tailEnd/>
          </a:ln>
        </p:spPr>
        <p:txBody>
          <a:bodyPr>
            <a:spAutoFit/>
          </a:bodyPr>
          <a:lstStyle/>
          <a:p>
            <a:r>
              <a:rPr lang="en-US">
                <a:latin typeface="Georgia" pitchFamily="18" charset="0"/>
              </a:rPr>
              <a:t>Student Product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400" y="-228600"/>
            <a:ext cx="7772400" cy="1143000"/>
          </a:xfrm>
        </p:spPr>
        <p:txBody>
          <a:bodyPr/>
          <a:lstStyle/>
          <a:p>
            <a:pPr algn="ctr" eaLnBrk="1" hangingPunct="1"/>
            <a:r>
              <a:rPr lang="en-US" smtClean="0"/>
              <a:t>1</a:t>
            </a:r>
            <a:r>
              <a:rPr lang="en-US" baseline="30000" smtClean="0"/>
              <a:t>st</a:t>
            </a:r>
            <a:r>
              <a:rPr lang="en-US" smtClean="0"/>
              <a:t> Grade Application</a:t>
            </a:r>
          </a:p>
        </p:txBody>
      </p:sp>
      <p:sp>
        <p:nvSpPr>
          <p:cNvPr id="12291" name="Content Placeholder 2"/>
          <p:cNvSpPr>
            <a:spLocks noGrp="1"/>
          </p:cNvSpPr>
          <p:nvPr>
            <p:ph sz="quarter" idx="1"/>
          </p:nvPr>
        </p:nvSpPr>
        <p:spPr>
          <a:xfrm>
            <a:off x="685800" y="1447800"/>
            <a:ext cx="3749675" cy="4572000"/>
          </a:xfrm>
        </p:spPr>
        <p:txBody>
          <a:bodyPr/>
          <a:lstStyle/>
          <a:p>
            <a:pPr marL="365125" indent="-255588" eaLnBrk="1" hangingPunct="1">
              <a:lnSpc>
                <a:spcPct val="80000"/>
              </a:lnSpc>
              <a:buClr>
                <a:srgbClr val="A28E6A"/>
              </a:buClr>
              <a:buFont typeface="Georgia" pitchFamily="18" charset="0"/>
              <a:buChar char="•"/>
            </a:pPr>
            <a:r>
              <a:rPr lang="en-US" sz="1800" b="1" smtClean="0"/>
              <a:t>Science</a:t>
            </a:r>
            <a:r>
              <a:rPr lang="en-US" sz="1800" smtClean="0"/>
              <a:t/>
            </a:r>
            <a:br>
              <a:rPr lang="en-US" sz="1800" smtClean="0"/>
            </a:br>
            <a:r>
              <a:rPr lang="en-US" sz="1800" smtClean="0"/>
              <a:t>1.E.2.1 - Summarize the physical properties of Earth materials, including rocks, minerals, soils and water that make them useful in different ways </a:t>
            </a:r>
          </a:p>
          <a:p>
            <a:pPr marL="365125" indent="-255588" eaLnBrk="1" hangingPunct="1">
              <a:lnSpc>
                <a:spcPct val="80000"/>
              </a:lnSpc>
              <a:buClr>
                <a:srgbClr val="A28E6A"/>
              </a:buClr>
              <a:buFont typeface="Georgia" pitchFamily="18" charset="0"/>
              <a:buChar char="•"/>
            </a:pPr>
            <a:r>
              <a:rPr lang="en-US" sz="1800" b="1" smtClean="0"/>
              <a:t>Visual Arts</a:t>
            </a:r>
            <a:r>
              <a:rPr lang="en-US" sz="1800" smtClean="0"/>
              <a:t/>
            </a:r>
            <a:br>
              <a:rPr lang="en-US" sz="1800" smtClean="0"/>
            </a:br>
            <a:r>
              <a:rPr lang="en-US" sz="1800" smtClean="0"/>
              <a:t>1.V.1.2 - Create original art that expresses ideas, themes, and events. </a:t>
            </a:r>
          </a:p>
          <a:p>
            <a:pPr marL="365125" indent="-255588" eaLnBrk="1" hangingPunct="1">
              <a:lnSpc>
                <a:spcPct val="80000"/>
              </a:lnSpc>
              <a:buClr>
                <a:srgbClr val="A28E6A"/>
              </a:buClr>
              <a:buFont typeface="Wingdings 2" pitchFamily="18" charset="2"/>
              <a:buNone/>
            </a:pPr>
            <a:r>
              <a:rPr lang="en-US" sz="1800" smtClean="0"/>
              <a:t>	1.V.1.4 - Understand characteristics of the Elements of Art, including lines, shapes, colors, textures, form, and space</a:t>
            </a:r>
          </a:p>
          <a:p>
            <a:pPr marL="365125" indent="-255588" eaLnBrk="1" hangingPunct="1">
              <a:lnSpc>
                <a:spcPct val="80000"/>
              </a:lnSpc>
              <a:buClr>
                <a:srgbClr val="A28E6A"/>
              </a:buClr>
              <a:buFont typeface="Wingdings 2" pitchFamily="18" charset="2"/>
              <a:buNone/>
            </a:pPr>
            <a:r>
              <a:rPr lang="en-US" sz="1800" smtClean="0"/>
              <a:t>	1.CX.2.2 - Identify connections between art and concepts from other disciplines, such as math, science, language arts, social studies, and other arts.</a:t>
            </a:r>
            <a:endParaRPr lang="en-US" sz="1600" smtClean="0"/>
          </a:p>
        </p:txBody>
      </p:sp>
      <p:sp>
        <p:nvSpPr>
          <p:cNvPr id="12292" name="TextBox 8"/>
          <p:cNvSpPr txBox="1">
            <a:spLocks noChangeArrowheads="1"/>
          </p:cNvSpPr>
          <p:nvPr/>
        </p:nvSpPr>
        <p:spPr bwMode="auto">
          <a:xfrm>
            <a:off x="7086600" y="5029200"/>
            <a:ext cx="2286000" cy="381000"/>
          </a:xfrm>
          <a:prstGeom prst="rect">
            <a:avLst/>
          </a:prstGeom>
          <a:noFill/>
          <a:ln w="9525">
            <a:noFill/>
            <a:miter lim="800000"/>
            <a:headEnd/>
            <a:tailEnd/>
          </a:ln>
        </p:spPr>
        <p:txBody>
          <a:bodyPr>
            <a:spAutoFit/>
          </a:bodyPr>
          <a:lstStyle/>
          <a:p>
            <a:r>
              <a:rPr lang="en-US">
                <a:latin typeface="Georgia" pitchFamily="18" charset="0"/>
              </a:rPr>
              <a:t>Student Product</a:t>
            </a:r>
          </a:p>
        </p:txBody>
      </p:sp>
      <p:pic>
        <p:nvPicPr>
          <p:cNvPr id="12293" name="Content Placeholder 5" descr="058.JPG"/>
          <p:cNvPicPr>
            <a:picLocks noChangeAspect="1"/>
          </p:cNvPicPr>
          <p:nvPr/>
        </p:nvPicPr>
        <p:blipFill>
          <a:blip r:embed="rId2" cstate="print"/>
          <a:srcRect/>
          <a:stretch>
            <a:fillRect/>
          </a:stretch>
        </p:blipFill>
        <p:spPr bwMode="auto">
          <a:xfrm>
            <a:off x="4572000" y="1447800"/>
            <a:ext cx="4337050" cy="362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71600"/>
            <a:ext cx="5791200" cy="4800600"/>
          </a:xfrm>
        </p:spPr>
        <p:txBody>
          <a:bodyPr/>
          <a:lstStyle/>
          <a:p>
            <a:pPr marL="457200" indent="-457200" eaLnBrk="1" hangingPunct="1">
              <a:buClr>
                <a:srgbClr val="A28E6A"/>
              </a:buClr>
              <a:buFont typeface="Wingdings 2" pitchFamily="18" charset="2"/>
              <a:buAutoNum type="arabicPeriod"/>
            </a:pPr>
            <a:r>
              <a:rPr lang="en-US" sz="2400" smtClean="0"/>
              <a:t>Students will apply knowledge of rock characteristics to classify rocks as either igneous, sedimentary, or metamorphic. </a:t>
            </a:r>
          </a:p>
          <a:p>
            <a:pPr marL="457200" indent="-457200" eaLnBrk="1" hangingPunct="1">
              <a:buClr>
                <a:srgbClr val="A28E6A"/>
              </a:buClr>
              <a:buFont typeface="Wingdings 2" pitchFamily="18" charset="2"/>
              <a:buAutoNum type="arabicPeriod"/>
            </a:pPr>
            <a:r>
              <a:rPr lang="en-US" sz="2400" smtClean="0"/>
              <a:t>Students will explore textures of various objects, including rocks and artwork, and use words to describe texture (including geology terms). </a:t>
            </a:r>
          </a:p>
          <a:p>
            <a:pPr marL="457200" indent="-457200" eaLnBrk="1" hangingPunct="1">
              <a:buClr>
                <a:srgbClr val="A28E6A"/>
              </a:buClr>
              <a:buFont typeface="Wingdings 2" pitchFamily="18" charset="2"/>
              <a:buAutoNum type="arabicPeriod"/>
            </a:pPr>
            <a:r>
              <a:rPr lang="en-US" sz="2400" smtClean="0"/>
              <a:t>Students will identify texture and scale in art.</a:t>
            </a:r>
          </a:p>
          <a:p>
            <a:pPr marL="457200" indent="-457200" eaLnBrk="1" hangingPunct="1">
              <a:buClr>
                <a:srgbClr val="A28E6A"/>
              </a:buClr>
              <a:buFont typeface="Wingdings 2" pitchFamily="18" charset="2"/>
              <a:buAutoNum type="arabicPeriod"/>
            </a:pPr>
            <a:r>
              <a:rPr lang="en-US" sz="2400" smtClean="0"/>
              <a:t>Students will incorporate texture and scale into an observational painting of a rock sample. </a:t>
            </a:r>
          </a:p>
        </p:txBody>
      </p:sp>
      <p:sp>
        <p:nvSpPr>
          <p:cNvPr id="13315" name="Title 1"/>
          <p:cNvSpPr>
            <a:spLocks noGrp="1"/>
          </p:cNvSpPr>
          <p:nvPr>
            <p:ph type="title"/>
          </p:nvPr>
        </p:nvSpPr>
        <p:spPr>
          <a:xfrm>
            <a:off x="304800" y="381000"/>
            <a:ext cx="8229600" cy="1066800"/>
          </a:xfrm>
        </p:spPr>
        <p:txBody>
          <a:bodyPr/>
          <a:lstStyle/>
          <a:p>
            <a:pPr algn="ctr" eaLnBrk="1" hangingPunct="1"/>
            <a:r>
              <a:rPr lang="en-US" smtClean="0"/>
              <a:t>Learning Objectives for both </a:t>
            </a:r>
            <a:br>
              <a:rPr lang="en-US" smtClean="0"/>
            </a:br>
            <a:r>
              <a:rPr lang="en-US" smtClean="0"/>
              <a:t>Art and Science</a:t>
            </a:r>
          </a:p>
        </p:txBody>
      </p:sp>
      <p:pic>
        <p:nvPicPr>
          <p:cNvPr id="13316" name="Picture 4" descr="VID00038.jpg"/>
          <p:cNvPicPr>
            <a:picLocks noChangeAspect="1"/>
          </p:cNvPicPr>
          <p:nvPr/>
        </p:nvPicPr>
        <p:blipFill>
          <a:blip r:embed="rId2" cstate="print"/>
          <a:srcRect/>
          <a:stretch>
            <a:fillRect/>
          </a:stretch>
        </p:blipFill>
        <p:spPr bwMode="auto">
          <a:xfrm>
            <a:off x="5791200" y="1352550"/>
            <a:ext cx="2870200" cy="2152650"/>
          </a:xfrm>
          <a:prstGeom prst="rect">
            <a:avLst/>
          </a:prstGeom>
          <a:noFill/>
          <a:ln w="9525">
            <a:noFill/>
            <a:miter lim="800000"/>
            <a:headEnd/>
            <a:tailEnd/>
          </a:ln>
        </p:spPr>
      </p:pic>
      <p:pic>
        <p:nvPicPr>
          <p:cNvPr id="13317" name="Content Placeholder 4" descr="VID00015.jpg"/>
          <p:cNvPicPr>
            <a:picLocks noChangeAspect="1"/>
          </p:cNvPicPr>
          <p:nvPr/>
        </p:nvPicPr>
        <p:blipFill>
          <a:blip r:embed="rId3" cstate="print"/>
          <a:srcRect l="5682" t="4546" r="11157" b="9903"/>
          <a:stretch>
            <a:fillRect/>
          </a:stretch>
        </p:blipFill>
        <p:spPr bwMode="auto">
          <a:xfrm>
            <a:off x="5791200" y="4114800"/>
            <a:ext cx="2863850"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152400"/>
            <a:ext cx="9144000" cy="1066800"/>
          </a:xfrm>
        </p:spPr>
        <p:txBody>
          <a:bodyPr/>
          <a:lstStyle/>
          <a:p>
            <a:pPr algn="ctr" eaLnBrk="1" hangingPunct="1"/>
            <a:r>
              <a:rPr lang="en-US" smtClean="0"/>
              <a:t>The Power of Observation</a:t>
            </a:r>
          </a:p>
        </p:txBody>
      </p:sp>
      <p:sp>
        <p:nvSpPr>
          <p:cNvPr id="14339" name="Content Placeholder 9"/>
          <p:cNvSpPr>
            <a:spLocks noGrp="1"/>
          </p:cNvSpPr>
          <p:nvPr>
            <p:ph sz="half" idx="1"/>
          </p:nvPr>
        </p:nvSpPr>
        <p:spPr>
          <a:xfrm>
            <a:off x="304800" y="1295400"/>
            <a:ext cx="4191000" cy="5327650"/>
          </a:xfrm>
        </p:spPr>
        <p:txBody>
          <a:bodyPr/>
          <a:lstStyle/>
          <a:p>
            <a:pPr eaLnBrk="1" hangingPunct="1">
              <a:buClr>
                <a:srgbClr val="A28E6A"/>
              </a:buClr>
            </a:pPr>
            <a:r>
              <a:rPr lang="en-US" sz="2800" smtClean="0"/>
              <a:t>After studying the characteristics of three types of rocks, students are encouraged to use careful observations to classify different rocks as igneous sedimentary or metamorphic.</a:t>
            </a:r>
          </a:p>
          <a:p>
            <a:pPr eaLnBrk="1" hangingPunct="1">
              <a:buClr>
                <a:srgbClr val="A28E6A"/>
              </a:buClr>
            </a:pPr>
            <a:r>
              <a:rPr lang="en-US" sz="2800" smtClean="0"/>
              <a:t>Students then take what they know about Geology and compare it to techniques used in art. </a:t>
            </a:r>
          </a:p>
        </p:txBody>
      </p:sp>
      <p:pic>
        <p:nvPicPr>
          <p:cNvPr id="14340" name="Content Placeholder 11" descr="VID00037.jpg"/>
          <p:cNvPicPr>
            <a:picLocks noGrp="1" noChangeAspect="1"/>
          </p:cNvPicPr>
          <p:nvPr>
            <p:ph sz="half" idx="2"/>
          </p:nvPr>
        </p:nvPicPr>
        <p:blipFill>
          <a:blip r:embed="rId2" cstate="print"/>
          <a:srcRect/>
          <a:stretch>
            <a:fillRect/>
          </a:stretch>
        </p:blipFill>
        <p:spPr>
          <a:xfrm>
            <a:off x="4495800" y="1905000"/>
            <a:ext cx="4452938" cy="33401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387</TotalTime>
  <Words>2118</Words>
  <Application>Microsoft Office PowerPoint</Application>
  <PresentationFormat>On-screen Show (4:3)</PresentationFormat>
  <Paragraphs>197</Paragraphs>
  <Slides>38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Franklin Gothic Book</vt:lpstr>
      <vt:lpstr>Perpetua</vt:lpstr>
      <vt:lpstr>Wingdings 2</vt:lpstr>
      <vt:lpstr>Calibri</vt:lpstr>
      <vt:lpstr>Georgia</vt:lpstr>
      <vt:lpstr>Equity</vt:lpstr>
      <vt:lpstr>Using Art in a Science &amp; Math Classroom</vt:lpstr>
      <vt:lpstr>Goals for this Session</vt:lpstr>
      <vt:lpstr>Integrating Art in the Science Classroom</vt:lpstr>
      <vt:lpstr>The Power of Observations</vt:lpstr>
      <vt:lpstr>Relating Rocks to a Work of Art</vt:lpstr>
      <vt:lpstr>   Essential Standards Connections </vt:lpstr>
      <vt:lpstr>1st Grade Application</vt:lpstr>
      <vt:lpstr>Learning Objectives for both  Art and Science</vt:lpstr>
      <vt:lpstr>The Power of Observation</vt:lpstr>
      <vt:lpstr>Orange Outline Franz Kline</vt:lpstr>
      <vt:lpstr>After discussing Orange Outline…</vt:lpstr>
      <vt:lpstr>Assessment – How do I know the students met the Learning Goals? </vt:lpstr>
      <vt:lpstr>Assessment Tool - Shared Rubric</vt:lpstr>
      <vt:lpstr>Slide 14</vt:lpstr>
      <vt:lpstr>Slide 15</vt:lpstr>
      <vt:lpstr>Weather Forecasting and Cloud Paintings</vt:lpstr>
      <vt:lpstr>  Essential Standards Connections </vt:lpstr>
      <vt:lpstr>  2nd and 5th Grade Application </vt:lpstr>
      <vt:lpstr>Learning Objectives</vt:lpstr>
      <vt:lpstr>Relating Weather to a Work of Art</vt:lpstr>
      <vt:lpstr>After using the class forecast as an example, the students work together in a group to create their own weather report for a French or Italian painting to present to the class. </vt:lpstr>
      <vt:lpstr>After the weather forecasts…</vt:lpstr>
      <vt:lpstr>Assessment Strategies</vt:lpstr>
      <vt:lpstr>Modeling Volcanoes</vt:lpstr>
      <vt:lpstr>   Essential Standards Connections </vt:lpstr>
      <vt:lpstr>3rd Grade Application</vt:lpstr>
      <vt:lpstr>Learning Objectives</vt:lpstr>
      <vt:lpstr>Students first learn about the three types of volcanoes and how they are similar and different. They are then introduced to Volaire’s painting.  </vt:lpstr>
      <vt:lpstr>Students then use clay and proper sculpting techniques to create their own volcano</vt:lpstr>
      <vt:lpstr>Assessment</vt:lpstr>
      <vt:lpstr>Constructing Circles</vt:lpstr>
      <vt:lpstr>   Essential Standards Connections </vt:lpstr>
      <vt:lpstr>Learning Objectives</vt:lpstr>
      <vt:lpstr>Slide 34</vt:lpstr>
      <vt:lpstr>Using Circles to Create Art</vt:lpstr>
      <vt:lpstr>Assessment Strategies Student Handout and Rubric</vt:lpstr>
      <vt:lpstr>Student Responses </vt:lpstr>
      <vt:lpstr>Personal Learning Experiences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dc:creator>
  <cp:lastModifiedBy>Michael Elder</cp:lastModifiedBy>
  <cp:revision>80</cp:revision>
  <dcterms:created xsi:type="dcterms:W3CDTF">2012-12-02T18:20:27Z</dcterms:created>
  <dcterms:modified xsi:type="dcterms:W3CDTF">2014-01-15T14:19:08Z</dcterms:modified>
</cp:coreProperties>
</file>